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60" r:id="rId2"/>
    <p:sldId id="272" r:id="rId3"/>
    <p:sldId id="261" r:id="rId4"/>
    <p:sldId id="262" r:id="rId5"/>
    <p:sldId id="263" r:id="rId6"/>
    <p:sldId id="264" r:id="rId7"/>
    <p:sldId id="265" r:id="rId8"/>
    <p:sldId id="266" r:id="rId9"/>
    <p:sldId id="267" r:id="rId10"/>
    <p:sldId id="268" r:id="rId11"/>
    <p:sldId id="270" r:id="rId12"/>
  </p:sldIdLst>
  <p:sldSz cx="12192000" cy="6858000"/>
  <p:notesSz cx="6858000" cy="9144000"/>
  <p:photoAlbum/>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81" autoAdjust="0"/>
    <p:restoredTop sz="94660"/>
  </p:normalViewPr>
  <p:slideViewPr>
    <p:cSldViewPr snapToGrid="0">
      <p:cViewPr varScale="1">
        <p:scale>
          <a:sx n="68" d="100"/>
          <a:sy n="68" d="100"/>
        </p:scale>
        <p:origin x="82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04360C-E0BF-416E-854A-02DA2BC9AA70}" type="datetimeFigureOut">
              <a:rPr lang="en-US" smtClean="0"/>
              <a:t>9/4/2025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1B0DD0-81D0-4131-89B9-1828CAF858DD}" type="slidenum">
              <a:rPr lang="en-US" smtClean="0"/>
              <a:t>‹#›</a:t>
            </a:fld>
            <a:endParaRPr lang="en-US"/>
          </a:p>
        </p:txBody>
      </p:sp>
    </p:spTree>
    <p:extLst>
      <p:ext uri="{BB962C8B-B14F-4D97-AF65-F5344CB8AC3E}">
        <p14:creationId xmlns:p14="http://schemas.microsoft.com/office/powerpoint/2010/main" val="23868751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7079-A9C4-7F94-5955-3643E88D425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A57D838-EFB5-B14C-2195-4A5DACF27B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C3568F6-EB6A-2D4C-F452-1AF2159F022A}"/>
              </a:ext>
            </a:extLst>
          </p:cNvPr>
          <p:cNvSpPr>
            <a:spLocks noGrp="1"/>
          </p:cNvSpPr>
          <p:nvPr>
            <p:ph type="dt" sz="half" idx="10"/>
          </p:nvPr>
        </p:nvSpPr>
        <p:spPr/>
        <p:txBody>
          <a:bodyPr/>
          <a:lstStyle/>
          <a:p>
            <a:fld id="{A66DFEB8-E027-4024-96EE-47267F21E73D}" type="datetimeFigureOut">
              <a:rPr lang="en-US" smtClean="0"/>
              <a:t>9/4/2025</a:t>
            </a:fld>
            <a:endParaRPr lang="en-US"/>
          </a:p>
        </p:txBody>
      </p:sp>
      <p:sp>
        <p:nvSpPr>
          <p:cNvPr id="5" name="Footer Placeholder 4">
            <a:extLst>
              <a:ext uri="{FF2B5EF4-FFF2-40B4-BE49-F238E27FC236}">
                <a16:creationId xmlns:a16="http://schemas.microsoft.com/office/drawing/2014/main" id="{7BF0D329-E489-6DB5-32E8-C3CA011FEC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6754CA-26D9-560B-9900-09E890D8CF38}"/>
              </a:ext>
            </a:extLst>
          </p:cNvPr>
          <p:cNvSpPr>
            <a:spLocks noGrp="1"/>
          </p:cNvSpPr>
          <p:nvPr>
            <p:ph type="sldNum" sz="quarter" idx="12"/>
          </p:nvPr>
        </p:nvSpPr>
        <p:spPr/>
        <p:txBody>
          <a:bodyPr/>
          <a:lstStyle/>
          <a:p>
            <a:fld id="{7B18D9AD-F6AB-471B-9C79-E32AC54EF3B6}" type="slidenum">
              <a:rPr lang="en-US" smtClean="0"/>
              <a:t>‹#›</a:t>
            </a:fld>
            <a:endParaRPr lang="en-US"/>
          </a:p>
        </p:txBody>
      </p:sp>
    </p:spTree>
    <p:extLst>
      <p:ext uri="{BB962C8B-B14F-4D97-AF65-F5344CB8AC3E}">
        <p14:creationId xmlns:p14="http://schemas.microsoft.com/office/powerpoint/2010/main" val="3395264598"/>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480AA-0CA0-1F72-7CA2-CDD26A2C210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A6E168F-96A1-A09F-EC19-2C1B93CC8C1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0E591F-2C98-BD02-1091-55582F03C741}"/>
              </a:ext>
            </a:extLst>
          </p:cNvPr>
          <p:cNvSpPr>
            <a:spLocks noGrp="1"/>
          </p:cNvSpPr>
          <p:nvPr>
            <p:ph type="dt" sz="half" idx="10"/>
          </p:nvPr>
        </p:nvSpPr>
        <p:spPr/>
        <p:txBody>
          <a:bodyPr/>
          <a:lstStyle/>
          <a:p>
            <a:fld id="{A66DFEB8-E027-4024-96EE-47267F21E73D}" type="datetimeFigureOut">
              <a:rPr lang="en-US" smtClean="0"/>
              <a:t>9/4/2025</a:t>
            </a:fld>
            <a:endParaRPr lang="en-US"/>
          </a:p>
        </p:txBody>
      </p:sp>
      <p:sp>
        <p:nvSpPr>
          <p:cNvPr id="5" name="Footer Placeholder 4">
            <a:extLst>
              <a:ext uri="{FF2B5EF4-FFF2-40B4-BE49-F238E27FC236}">
                <a16:creationId xmlns:a16="http://schemas.microsoft.com/office/drawing/2014/main" id="{9FB97608-4330-2677-B2FB-F0F53A1B67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D3E22F-A42D-7702-A6A5-1A8458A7CD98}"/>
              </a:ext>
            </a:extLst>
          </p:cNvPr>
          <p:cNvSpPr>
            <a:spLocks noGrp="1"/>
          </p:cNvSpPr>
          <p:nvPr>
            <p:ph type="sldNum" sz="quarter" idx="12"/>
          </p:nvPr>
        </p:nvSpPr>
        <p:spPr/>
        <p:txBody>
          <a:bodyPr/>
          <a:lstStyle/>
          <a:p>
            <a:fld id="{7B18D9AD-F6AB-471B-9C79-E32AC54EF3B6}" type="slidenum">
              <a:rPr lang="en-US" smtClean="0"/>
              <a:t>‹#›</a:t>
            </a:fld>
            <a:endParaRPr lang="en-US"/>
          </a:p>
        </p:txBody>
      </p:sp>
    </p:spTree>
    <p:extLst>
      <p:ext uri="{BB962C8B-B14F-4D97-AF65-F5344CB8AC3E}">
        <p14:creationId xmlns:p14="http://schemas.microsoft.com/office/powerpoint/2010/main" val="1037273895"/>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9D46B9-0784-ABD1-F901-384B866F7CD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0EF3062-949A-90B3-37B0-0A4410DBC56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F5830C-19BA-E6B6-5B90-A8AA48107E1A}"/>
              </a:ext>
            </a:extLst>
          </p:cNvPr>
          <p:cNvSpPr>
            <a:spLocks noGrp="1"/>
          </p:cNvSpPr>
          <p:nvPr>
            <p:ph type="dt" sz="half" idx="10"/>
          </p:nvPr>
        </p:nvSpPr>
        <p:spPr/>
        <p:txBody>
          <a:bodyPr/>
          <a:lstStyle/>
          <a:p>
            <a:fld id="{A66DFEB8-E027-4024-96EE-47267F21E73D}" type="datetimeFigureOut">
              <a:rPr lang="en-US" smtClean="0"/>
              <a:t>9/4/2025</a:t>
            </a:fld>
            <a:endParaRPr lang="en-US"/>
          </a:p>
        </p:txBody>
      </p:sp>
      <p:sp>
        <p:nvSpPr>
          <p:cNvPr id="5" name="Footer Placeholder 4">
            <a:extLst>
              <a:ext uri="{FF2B5EF4-FFF2-40B4-BE49-F238E27FC236}">
                <a16:creationId xmlns:a16="http://schemas.microsoft.com/office/drawing/2014/main" id="{FB08F34A-A92C-BF07-A3BF-0E413BADA4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A41AA0-4BA6-AB1E-D645-772252C23379}"/>
              </a:ext>
            </a:extLst>
          </p:cNvPr>
          <p:cNvSpPr>
            <a:spLocks noGrp="1"/>
          </p:cNvSpPr>
          <p:nvPr>
            <p:ph type="sldNum" sz="quarter" idx="12"/>
          </p:nvPr>
        </p:nvSpPr>
        <p:spPr/>
        <p:txBody>
          <a:bodyPr/>
          <a:lstStyle/>
          <a:p>
            <a:fld id="{7B18D9AD-F6AB-471B-9C79-E32AC54EF3B6}" type="slidenum">
              <a:rPr lang="en-US" smtClean="0"/>
              <a:t>‹#›</a:t>
            </a:fld>
            <a:endParaRPr lang="en-US"/>
          </a:p>
        </p:txBody>
      </p:sp>
    </p:spTree>
    <p:extLst>
      <p:ext uri="{BB962C8B-B14F-4D97-AF65-F5344CB8AC3E}">
        <p14:creationId xmlns:p14="http://schemas.microsoft.com/office/powerpoint/2010/main" val="3051012975"/>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B2898-7A19-1630-F193-314A783BF3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6E03A6A-DB68-5B31-4A6D-EF893FEEC2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4F5FDF-C7DA-A666-8DD4-CF02E31D6737}"/>
              </a:ext>
            </a:extLst>
          </p:cNvPr>
          <p:cNvSpPr>
            <a:spLocks noGrp="1"/>
          </p:cNvSpPr>
          <p:nvPr>
            <p:ph type="dt" sz="half" idx="10"/>
          </p:nvPr>
        </p:nvSpPr>
        <p:spPr/>
        <p:txBody>
          <a:bodyPr/>
          <a:lstStyle/>
          <a:p>
            <a:fld id="{A66DFEB8-E027-4024-96EE-47267F21E73D}" type="datetimeFigureOut">
              <a:rPr lang="en-US" smtClean="0"/>
              <a:t>9/4/2025</a:t>
            </a:fld>
            <a:endParaRPr lang="en-US"/>
          </a:p>
        </p:txBody>
      </p:sp>
      <p:sp>
        <p:nvSpPr>
          <p:cNvPr id="5" name="Footer Placeholder 4">
            <a:extLst>
              <a:ext uri="{FF2B5EF4-FFF2-40B4-BE49-F238E27FC236}">
                <a16:creationId xmlns:a16="http://schemas.microsoft.com/office/drawing/2014/main" id="{16A62E2B-D9DF-054E-CA42-99F8E8E47D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59395A-D182-7E51-6E89-06364537E17D}"/>
              </a:ext>
            </a:extLst>
          </p:cNvPr>
          <p:cNvSpPr>
            <a:spLocks noGrp="1"/>
          </p:cNvSpPr>
          <p:nvPr>
            <p:ph type="sldNum" sz="quarter" idx="12"/>
          </p:nvPr>
        </p:nvSpPr>
        <p:spPr/>
        <p:txBody>
          <a:bodyPr/>
          <a:lstStyle/>
          <a:p>
            <a:fld id="{7B18D9AD-F6AB-471B-9C79-E32AC54EF3B6}" type="slidenum">
              <a:rPr lang="en-US" smtClean="0"/>
              <a:t>‹#›</a:t>
            </a:fld>
            <a:endParaRPr lang="en-US"/>
          </a:p>
        </p:txBody>
      </p:sp>
    </p:spTree>
    <p:extLst>
      <p:ext uri="{BB962C8B-B14F-4D97-AF65-F5344CB8AC3E}">
        <p14:creationId xmlns:p14="http://schemas.microsoft.com/office/powerpoint/2010/main" val="179872398"/>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19CC0-D24F-6380-5615-B81EC7D159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1A0F0C6-8D77-F5E0-ABD4-F07348510C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EF8029-135F-0407-C9D4-7B483FE4B383}"/>
              </a:ext>
            </a:extLst>
          </p:cNvPr>
          <p:cNvSpPr>
            <a:spLocks noGrp="1"/>
          </p:cNvSpPr>
          <p:nvPr>
            <p:ph type="dt" sz="half" idx="10"/>
          </p:nvPr>
        </p:nvSpPr>
        <p:spPr/>
        <p:txBody>
          <a:bodyPr/>
          <a:lstStyle/>
          <a:p>
            <a:fld id="{A66DFEB8-E027-4024-96EE-47267F21E73D}" type="datetimeFigureOut">
              <a:rPr lang="en-US" smtClean="0"/>
              <a:t>9/4/2025</a:t>
            </a:fld>
            <a:endParaRPr lang="en-US"/>
          </a:p>
        </p:txBody>
      </p:sp>
      <p:sp>
        <p:nvSpPr>
          <p:cNvPr id="5" name="Footer Placeholder 4">
            <a:extLst>
              <a:ext uri="{FF2B5EF4-FFF2-40B4-BE49-F238E27FC236}">
                <a16:creationId xmlns:a16="http://schemas.microsoft.com/office/drawing/2014/main" id="{CA1E0B23-6493-828D-58CF-75C4C62CE8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1CA660-7C8F-A067-ACB1-A0FEC2E2D38E}"/>
              </a:ext>
            </a:extLst>
          </p:cNvPr>
          <p:cNvSpPr>
            <a:spLocks noGrp="1"/>
          </p:cNvSpPr>
          <p:nvPr>
            <p:ph type="sldNum" sz="quarter" idx="12"/>
          </p:nvPr>
        </p:nvSpPr>
        <p:spPr/>
        <p:txBody>
          <a:bodyPr/>
          <a:lstStyle/>
          <a:p>
            <a:fld id="{7B18D9AD-F6AB-471B-9C79-E32AC54EF3B6}" type="slidenum">
              <a:rPr lang="en-US" smtClean="0"/>
              <a:t>‹#›</a:t>
            </a:fld>
            <a:endParaRPr lang="en-US"/>
          </a:p>
        </p:txBody>
      </p:sp>
    </p:spTree>
    <p:extLst>
      <p:ext uri="{BB962C8B-B14F-4D97-AF65-F5344CB8AC3E}">
        <p14:creationId xmlns:p14="http://schemas.microsoft.com/office/powerpoint/2010/main" val="1553776418"/>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1AC14-FC2D-B94B-2807-108AC6FD5B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B164BD-76E6-612E-602E-633F0446AA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FFFF73B-CDE9-7B23-384D-305E774BDF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73F5459-02F1-29B9-C4B3-8C6ED151F2BB}"/>
              </a:ext>
            </a:extLst>
          </p:cNvPr>
          <p:cNvSpPr>
            <a:spLocks noGrp="1"/>
          </p:cNvSpPr>
          <p:nvPr>
            <p:ph type="dt" sz="half" idx="10"/>
          </p:nvPr>
        </p:nvSpPr>
        <p:spPr/>
        <p:txBody>
          <a:bodyPr/>
          <a:lstStyle/>
          <a:p>
            <a:fld id="{A66DFEB8-E027-4024-96EE-47267F21E73D}" type="datetimeFigureOut">
              <a:rPr lang="en-US" smtClean="0"/>
              <a:t>9/4/2025</a:t>
            </a:fld>
            <a:endParaRPr lang="en-US"/>
          </a:p>
        </p:txBody>
      </p:sp>
      <p:sp>
        <p:nvSpPr>
          <p:cNvPr id="6" name="Footer Placeholder 5">
            <a:extLst>
              <a:ext uri="{FF2B5EF4-FFF2-40B4-BE49-F238E27FC236}">
                <a16:creationId xmlns:a16="http://schemas.microsoft.com/office/drawing/2014/main" id="{FFE145A7-853A-FB5D-DA14-6967A1DA9D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4C7211-D64C-3C7A-5AC5-393BBEC5C93E}"/>
              </a:ext>
            </a:extLst>
          </p:cNvPr>
          <p:cNvSpPr>
            <a:spLocks noGrp="1"/>
          </p:cNvSpPr>
          <p:nvPr>
            <p:ph type="sldNum" sz="quarter" idx="12"/>
          </p:nvPr>
        </p:nvSpPr>
        <p:spPr/>
        <p:txBody>
          <a:bodyPr/>
          <a:lstStyle/>
          <a:p>
            <a:fld id="{7B18D9AD-F6AB-471B-9C79-E32AC54EF3B6}" type="slidenum">
              <a:rPr lang="en-US" smtClean="0"/>
              <a:t>‹#›</a:t>
            </a:fld>
            <a:endParaRPr lang="en-US"/>
          </a:p>
        </p:txBody>
      </p:sp>
    </p:spTree>
    <p:extLst>
      <p:ext uri="{BB962C8B-B14F-4D97-AF65-F5344CB8AC3E}">
        <p14:creationId xmlns:p14="http://schemas.microsoft.com/office/powerpoint/2010/main" val="3520172638"/>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74450-D2E1-E2B9-ED55-4EC75DBFAA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8628229-0DB6-2E5C-3445-E73428E693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2507111-91ED-C1A1-5A1B-5D94A4B387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F8AB881-39AA-3664-3AEB-5A88679C68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AB7171-0EC3-6645-103A-F4FB08982D3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A16959C-2F6E-2D26-046A-68514A04929B}"/>
              </a:ext>
            </a:extLst>
          </p:cNvPr>
          <p:cNvSpPr>
            <a:spLocks noGrp="1"/>
          </p:cNvSpPr>
          <p:nvPr>
            <p:ph type="dt" sz="half" idx="10"/>
          </p:nvPr>
        </p:nvSpPr>
        <p:spPr/>
        <p:txBody>
          <a:bodyPr/>
          <a:lstStyle/>
          <a:p>
            <a:fld id="{A66DFEB8-E027-4024-96EE-47267F21E73D}" type="datetimeFigureOut">
              <a:rPr lang="en-US" smtClean="0"/>
              <a:t>9/4/2025</a:t>
            </a:fld>
            <a:endParaRPr lang="en-US"/>
          </a:p>
        </p:txBody>
      </p:sp>
      <p:sp>
        <p:nvSpPr>
          <p:cNvPr id="8" name="Footer Placeholder 7">
            <a:extLst>
              <a:ext uri="{FF2B5EF4-FFF2-40B4-BE49-F238E27FC236}">
                <a16:creationId xmlns:a16="http://schemas.microsoft.com/office/drawing/2014/main" id="{FB514BC6-15F1-8467-AABC-AE362C06AD3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1528E5-37CB-CE8D-BEEC-ED5765F60D44}"/>
              </a:ext>
            </a:extLst>
          </p:cNvPr>
          <p:cNvSpPr>
            <a:spLocks noGrp="1"/>
          </p:cNvSpPr>
          <p:nvPr>
            <p:ph type="sldNum" sz="quarter" idx="12"/>
          </p:nvPr>
        </p:nvSpPr>
        <p:spPr/>
        <p:txBody>
          <a:bodyPr/>
          <a:lstStyle/>
          <a:p>
            <a:fld id="{7B18D9AD-F6AB-471B-9C79-E32AC54EF3B6}" type="slidenum">
              <a:rPr lang="en-US" smtClean="0"/>
              <a:t>‹#›</a:t>
            </a:fld>
            <a:endParaRPr lang="en-US"/>
          </a:p>
        </p:txBody>
      </p:sp>
    </p:spTree>
    <p:extLst>
      <p:ext uri="{BB962C8B-B14F-4D97-AF65-F5344CB8AC3E}">
        <p14:creationId xmlns:p14="http://schemas.microsoft.com/office/powerpoint/2010/main" val="3347385143"/>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83461-ED4C-E140-1C22-03813C1226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EF3B196-A8ED-362E-869D-2E5B0855A6D5}"/>
              </a:ext>
            </a:extLst>
          </p:cNvPr>
          <p:cNvSpPr>
            <a:spLocks noGrp="1"/>
          </p:cNvSpPr>
          <p:nvPr>
            <p:ph type="dt" sz="half" idx="10"/>
          </p:nvPr>
        </p:nvSpPr>
        <p:spPr/>
        <p:txBody>
          <a:bodyPr/>
          <a:lstStyle/>
          <a:p>
            <a:fld id="{A66DFEB8-E027-4024-96EE-47267F21E73D}" type="datetimeFigureOut">
              <a:rPr lang="en-US" smtClean="0"/>
              <a:t>9/4/2025</a:t>
            </a:fld>
            <a:endParaRPr lang="en-US"/>
          </a:p>
        </p:txBody>
      </p:sp>
      <p:sp>
        <p:nvSpPr>
          <p:cNvPr id="4" name="Footer Placeholder 3">
            <a:extLst>
              <a:ext uri="{FF2B5EF4-FFF2-40B4-BE49-F238E27FC236}">
                <a16:creationId xmlns:a16="http://schemas.microsoft.com/office/drawing/2014/main" id="{046CFEEB-0775-E6FB-1717-FB7C690084B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58BEBBF-B3FA-7F1D-07DE-222E36614508}"/>
              </a:ext>
            </a:extLst>
          </p:cNvPr>
          <p:cNvSpPr>
            <a:spLocks noGrp="1"/>
          </p:cNvSpPr>
          <p:nvPr>
            <p:ph type="sldNum" sz="quarter" idx="12"/>
          </p:nvPr>
        </p:nvSpPr>
        <p:spPr/>
        <p:txBody>
          <a:bodyPr/>
          <a:lstStyle/>
          <a:p>
            <a:fld id="{7B18D9AD-F6AB-471B-9C79-E32AC54EF3B6}" type="slidenum">
              <a:rPr lang="en-US" smtClean="0"/>
              <a:t>‹#›</a:t>
            </a:fld>
            <a:endParaRPr lang="en-US"/>
          </a:p>
        </p:txBody>
      </p:sp>
    </p:spTree>
    <p:extLst>
      <p:ext uri="{BB962C8B-B14F-4D97-AF65-F5344CB8AC3E}">
        <p14:creationId xmlns:p14="http://schemas.microsoft.com/office/powerpoint/2010/main" val="1912633152"/>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3607E8-43A2-6E68-602D-AB140F5A2A65}"/>
              </a:ext>
            </a:extLst>
          </p:cNvPr>
          <p:cNvSpPr>
            <a:spLocks noGrp="1"/>
          </p:cNvSpPr>
          <p:nvPr>
            <p:ph type="dt" sz="half" idx="10"/>
          </p:nvPr>
        </p:nvSpPr>
        <p:spPr/>
        <p:txBody>
          <a:bodyPr/>
          <a:lstStyle/>
          <a:p>
            <a:fld id="{A66DFEB8-E027-4024-96EE-47267F21E73D}" type="datetimeFigureOut">
              <a:rPr lang="en-US" smtClean="0"/>
              <a:t>9/4/2025</a:t>
            </a:fld>
            <a:endParaRPr lang="en-US"/>
          </a:p>
        </p:txBody>
      </p:sp>
      <p:sp>
        <p:nvSpPr>
          <p:cNvPr id="3" name="Footer Placeholder 2">
            <a:extLst>
              <a:ext uri="{FF2B5EF4-FFF2-40B4-BE49-F238E27FC236}">
                <a16:creationId xmlns:a16="http://schemas.microsoft.com/office/drawing/2014/main" id="{B639A8DD-BB86-310F-0C1F-669A9548C8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C10A303-9CAF-E85F-310C-EF82F67F4CCE}"/>
              </a:ext>
            </a:extLst>
          </p:cNvPr>
          <p:cNvSpPr>
            <a:spLocks noGrp="1"/>
          </p:cNvSpPr>
          <p:nvPr>
            <p:ph type="sldNum" sz="quarter" idx="12"/>
          </p:nvPr>
        </p:nvSpPr>
        <p:spPr/>
        <p:txBody>
          <a:bodyPr/>
          <a:lstStyle/>
          <a:p>
            <a:fld id="{7B18D9AD-F6AB-471B-9C79-E32AC54EF3B6}" type="slidenum">
              <a:rPr lang="en-US" smtClean="0"/>
              <a:t>‹#›</a:t>
            </a:fld>
            <a:endParaRPr lang="en-US"/>
          </a:p>
        </p:txBody>
      </p:sp>
    </p:spTree>
    <p:extLst>
      <p:ext uri="{BB962C8B-B14F-4D97-AF65-F5344CB8AC3E}">
        <p14:creationId xmlns:p14="http://schemas.microsoft.com/office/powerpoint/2010/main" val="2242161827"/>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03D6C-DCCC-271D-021E-27143E3A2E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8EBC4E4-7F48-9A46-FFB0-086F7F92E3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94DE155-5A4C-88D4-AF47-2B2347EBA5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EE4434-439B-34C7-BF0C-2811EC013E6B}"/>
              </a:ext>
            </a:extLst>
          </p:cNvPr>
          <p:cNvSpPr>
            <a:spLocks noGrp="1"/>
          </p:cNvSpPr>
          <p:nvPr>
            <p:ph type="dt" sz="half" idx="10"/>
          </p:nvPr>
        </p:nvSpPr>
        <p:spPr/>
        <p:txBody>
          <a:bodyPr/>
          <a:lstStyle/>
          <a:p>
            <a:fld id="{A66DFEB8-E027-4024-96EE-47267F21E73D}" type="datetimeFigureOut">
              <a:rPr lang="en-US" smtClean="0"/>
              <a:t>9/4/2025</a:t>
            </a:fld>
            <a:endParaRPr lang="en-US"/>
          </a:p>
        </p:txBody>
      </p:sp>
      <p:sp>
        <p:nvSpPr>
          <p:cNvPr id="6" name="Footer Placeholder 5">
            <a:extLst>
              <a:ext uri="{FF2B5EF4-FFF2-40B4-BE49-F238E27FC236}">
                <a16:creationId xmlns:a16="http://schemas.microsoft.com/office/drawing/2014/main" id="{D823B085-7988-0862-00A5-9CCEE7F2A8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1FED05-B999-2BC6-FA9D-5DD8AC52E1C2}"/>
              </a:ext>
            </a:extLst>
          </p:cNvPr>
          <p:cNvSpPr>
            <a:spLocks noGrp="1"/>
          </p:cNvSpPr>
          <p:nvPr>
            <p:ph type="sldNum" sz="quarter" idx="12"/>
          </p:nvPr>
        </p:nvSpPr>
        <p:spPr/>
        <p:txBody>
          <a:bodyPr/>
          <a:lstStyle/>
          <a:p>
            <a:fld id="{7B18D9AD-F6AB-471B-9C79-E32AC54EF3B6}" type="slidenum">
              <a:rPr lang="en-US" smtClean="0"/>
              <a:t>‹#›</a:t>
            </a:fld>
            <a:endParaRPr lang="en-US"/>
          </a:p>
        </p:txBody>
      </p:sp>
    </p:spTree>
    <p:extLst>
      <p:ext uri="{BB962C8B-B14F-4D97-AF65-F5344CB8AC3E}">
        <p14:creationId xmlns:p14="http://schemas.microsoft.com/office/powerpoint/2010/main" val="3647142965"/>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A13DA-ADF1-5161-7CC3-1B9F53D2C7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BCFE7D7-0859-A799-A417-39BC212E1C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291C5AF-4CBF-1C53-47AE-4C65C49D37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361572-B7B2-5458-2617-BE8E86EDABCB}"/>
              </a:ext>
            </a:extLst>
          </p:cNvPr>
          <p:cNvSpPr>
            <a:spLocks noGrp="1"/>
          </p:cNvSpPr>
          <p:nvPr>
            <p:ph type="dt" sz="half" idx="10"/>
          </p:nvPr>
        </p:nvSpPr>
        <p:spPr/>
        <p:txBody>
          <a:bodyPr/>
          <a:lstStyle/>
          <a:p>
            <a:fld id="{A66DFEB8-E027-4024-96EE-47267F21E73D}" type="datetimeFigureOut">
              <a:rPr lang="en-US" smtClean="0"/>
              <a:t>9/4/2025</a:t>
            </a:fld>
            <a:endParaRPr lang="en-US"/>
          </a:p>
        </p:txBody>
      </p:sp>
      <p:sp>
        <p:nvSpPr>
          <p:cNvPr id="6" name="Footer Placeholder 5">
            <a:extLst>
              <a:ext uri="{FF2B5EF4-FFF2-40B4-BE49-F238E27FC236}">
                <a16:creationId xmlns:a16="http://schemas.microsoft.com/office/drawing/2014/main" id="{40148AA6-B024-6211-0529-E4EFB8C06E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9753A7-E434-7CA9-77F4-6F85C45727CC}"/>
              </a:ext>
            </a:extLst>
          </p:cNvPr>
          <p:cNvSpPr>
            <a:spLocks noGrp="1"/>
          </p:cNvSpPr>
          <p:nvPr>
            <p:ph type="sldNum" sz="quarter" idx="12"/>
          </p:nvPr>
        </p:nvSpPr>
        <p:spPr/>
        <p:txBody>
          <a:bodyPr/>
          <a:lstStyle/>
          <a:p>
            <a:fld id="{7B18D9AD-F6AB-471B-9C79-E32AC54EF3B6}" type="slidenum">
              <a:rPr lang="en-US" smtClean="0"/>
              <a:t>‹#›</a:t>
            </a:fld>
            <a:endParaRPr lang="en-US"/>
          </a:p>
        </p:txBody>
      </p:sp>
    </p:spTree>
    <p:extLst>
      <p:ext uri="{BB962C8B-B14F-4D97-AF65-F5344CB8AC3E}">
        <p14:creationId xmlns:p14="http://schemas.microsoft.com/office/powerpoint/2010/main" val="1934446985"/>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301BAC-6B4D-84A9-39D3-B09E4D31E3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1774EDF-8E61-A9DC-0A2A-1F435150FB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549F9E-9570-2FA7-89E9-95C9C07159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6DFEB8-E027-4024-96EE-47267F21E73D}" type="datetimeFigureOut">
              <a:rPr lang="en-US" smtClean="0"/>
              <a:t>9/4/2025</a:t>
            </a:fld>
            <a:endParaRPr lang="en-US"/>
          </a:p>
        </p:txBody>
      </p:sp>
      <p:sp>
        <p:nvSpPr>
          <p:cNvPr id="5" name="Footer Placeholder 4">
            <a:extLst>
              <a:ext uri="{FF2B5EF4-FFF2-40B4-BE49-F238E27FC236}">
                <a16:creationId xmlns:a16="http://schemas.microsoft.com/office/drawing/2014/main" id="{DB3D7F21-5B43-D43C-2DEE-9AE6D3E7C7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45380FC-0A87-8BF5-BBA7-F47C7240F2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18D9AD-F6AB-471B-9C79-E32AC54EF3B6}" type="slidenum">
              <a:rPr lang="en-US" smtClean="0"/>
              <a:t>‹#›</a:t>
            </a:fld>
            <a:endParaRPr lang="en-US"/>
          </a:p>
        </p:txBody>
      </p:sp>
    </p:spTree>
    <p:extLst>
      <p:ext uri="{BB962C8B-B14F-4D97-AF65-F5344CB8AC3E}">
        <p14:creationId xmlns:p14="http://schemas.microsoft.com/office/powerpoint/2010/main" val="28947557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royalsociety.org/journals/" TargetMode="External"/><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uk.sagepub.com/en-gb/eur/imeche" TargetMode="External"/><Relationship Id="rId2" Type="http://schemas.openxmlformats.org/officeDocument/2006/relationships/image" Target="../media/image13.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erj.ersjournals.com/" TargetMode="External"/><Relationship Id="rId2" Type="http://schemas.openxmlformats.org/officeDocument/2006/relationships/image" Target="../media/image14.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hyperlink" Target="https://www.biologists.com/journal-of-cell-science/" TargetMode="External"/><Relationship Id="rId3" Type="http://schemas.openxmlformats.org/officeDocument/2006/relationships/image" Target="../media/image3.png"/><Relationship Id="rId7" Type="http://schemas.openxmlformats.org/officeDocument/2006/relationships/hyperlink" Target="https://www.biologists.com/journal-of-experimental-biology/" TargetMode="External"/><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hyperlink" Target="https://www.biologists.com/development/" TargetMode="External"/><Relationship Id="rId5" Type="http://schemas.openxmlformats.org/officeDocument/2006/relationships/image" Target="../media/image5.jp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hyperlink" Target="https://dl.acm.org/" TargetMode="External"/><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iwapublishing.com/journals" TargetMode="External"/><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read.dukeupress.edu/journals" TargetMode="External"/><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elgaronline.com/page/70/journals" TargetMode="External"/><Relationship Id="rId2" Type="http://schemas.openxmlformats.org/officeDocument/2006/relationships/hyperlink" Target="https://www.elgaronline.com/browse?access=user" TargetMode="External"/><Relationship Id="rId1" Type="http://schemas.openxmlformats.org/officeDocument/2006/relationships/slideLayout" Target="../slideLayouts/slideLayout7.xml"/><Relationship Id="rId4" Type="http://schemas.openxmlformats.org/officeDocument/2006/relationships/image" Target="../media/image9.jpg"/></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journals.openedition.org/?lang=en" TargetMode="External"/><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uk.sagepub.com/en-gb/eur/home" TargetMode="External"/><Relationship Id="rId2" Type="http://schemas.openxmlformats.org/officeDocument/2006/relationships/image" Target="../media/image1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EDDFB91-C74F-0B00-5150-6E13501494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8901" y="1541137"/>
            <a:ext cx="4337031" cy="3138112"/>
          </a:xfrm>
          <a:prstGeom prst="rect">
            <a:avLst/>
          </a:prstGeom>
        </p:spPr>
      </p:pic>
      <p:sp>
        <p:nvSpPr>
          <p:cNvPr id="5" name="TextBox 4">
            <a:extLst>
              <a:ext uri="{FF2B5EF4-FFF2-40B4-BE49-F238E27FC236}">
                <a16:creationId xmlns:a16="http://schemas.microsoft.com/office/drawing/2014/main" id="{31526AB2-20EB-0DE2-0638-0DDF4CA6C269}"/>
              </a:ext>
            </a:extLst>
          </p:cNvPr>
          <p:cNvSpPr txBox="1"/>
          <p:nvPr/>
        </p:nvSpPr>
        <p:spPr>
          <a:xfrm>
            <a:off x="5282345" y="505123"/>
            <a:ext cx="6100754" cy="3277820"/>
          </a:xfrm>
          <a:prstGeom prst="rect">
            <a:avLst/>
          </a:prstGeom>
          <a:noFill/>
        </p:spPr>
        <p:txBody>
          <a:bodyPr wrap="square">
            <a:spAutoFit/>
          </a:bodyPr>
          <a:lstStyle/>
          <a:p>
            <a:r>
              <a:rPr lang="en-US" sz="2300" dirty="0">
                <a:latin typeface="Arial (Headings)"/>
                <a:hlinkClick r:id="rId3"/>
              </a:rPr>
              <a:t>https://royalsociety.org/journals/</a:t>
            </a:r>
            <a:endParaRPr lang="hy-AM" sz="2300" dirty="0">
              <a:latin typeface="Arial (Headings)"/>
            </a:endParaRPr>
          </a:p>
          <a:p>
            <a:r>
              <a:rPr lang="hy-AM" sz="2300" dirty="0">
                <a:latin typeface="Arial (Headings)"/>
              </a:rPr>
              <a:t>Հավաքածուն ներառում է </a:t>
            </a:r>
            <a:r>
              <a:rPr lang="fr-FR" sz="2300" dirty="0">
                <a:latin typeface="Arial (Headings)"/>
              </a:rPr>
              <a:t>8</a:t>
            </a:r>
            <a:r>
              <a:rPr lang="hy-AM" sz="2300" dirty="0">
                <a:latin typeface="Arial (Headings)"/>
              </a:rPr>
              <a:t> բարձր հեղինակություն ունեցող գիտական հանդես՝ ֆիզիկական և կենսաբանական գիտությունների ոլորտներում։</a:t>
            </a:r>
            <a:r>
              <a:rPr lang="en-US" sz="2300" dirty="0">
                <a:latin typeface="Arial (Headings)"/>
              </a:rPr>
              <a:t> </a:t>
            </a:r>
            <a:r>
              <a:rPr lang="hy-AM" sz="2300" dirty="0">
                <a:latin typeface="Arial (Headings)"/>
              </a:rPr>
              <a:t>Բաժանորդներին հասանելի է </a:t>
            </a:r>
            <a:r>
              <a:rPr lang="en-US" sz="2300" dirty="0">
                <a:latin typeface="Arial (Headings)"/>
              </a:rPr>
              <a:t>Royal Society-</a:t>
            </a:r>
            <a:r>
              <a:rPr lang="hy-AM" sz="2300" dirty="0">
                <a:latin typeface="Arial (Headings)"/>
              </a:rPr>
              <a:t>ի թվային արխիվը, որը պարունակում է նյութեր սկսած 1665 թվականից։</a:t>
            </a:r>
            <a:endParaRPr lang="en-US" sz="2300" dirty="0">
              <a:latin typeface="Arial (Headings)"/>
            </a:endParaRPr>
          </a:p>
        </p:txBody>
      </p:sp>
      <p:sp>
        <p:nvSpPr>
          <p:cNvPr id="7" name="TextBox 6">
            <a:extLst>
              <a:ext uri="{FF2B5EF4-FFF2-40B4-BE49-F238E27FC236}">
                <a16:creationId xmlns:a16="http://schemas.microsoft.com/office/drawing/2014/main" id="{DA28A129-6802-B1DA-5883-49EF3F395163}"/>
              </a:ext>
            </a:extLst>
          </p:cNvPr>
          <p:cNvSpPr txBox="1"/>
          <p:nvPr/>
        </p:nvSpPr>
        <p:spPr>
          <a:xfrm>
            <a:off x="5282345" y="3698704"/>
            <a:ext cx="6481637" cy="2923877"/>
          </a:xfrm>
          <a:prstGeom prst="rect">
            <a:avLst/>
          </a:prstGeom>
          <a:noFill/>
        </p:spPr>
        <p:txBody>
          <a:bodyPr wrap="square">
            <a:spAutoFit/>
          </a:bodyPr>
          <a:lstStyle/>
          <a:p>
            <a:r>
              <a:rPr lang="en-US" sz="2300" dirty="0">
                <a:latin typeface="Arial (Headings)"/>
                <a:cs typeface="Arial" panose="020B0604020202020204" pitchFamily="34" charset="0"/>
              </a:rPr>
              <a:t>The collection includes 8 influential journals in physical and biological sciences and features the Royal Society's Digital Archive (since 1665).</a:t>
            </a:r>
            <a:br>
              <a:rPr lang="en-US" sz="2300" dirty="0">
                <a:latin typeface="Arial (Headings)"/>
                <a:cs typeface="Arial" panose="020B0604020202020204" pitchFamily="34" charset="0"/>
              </a:rPr>
            </a:br>
            <a:r>
              <a:rPr lang="en-US" sz="2300" dirty="0">
                <a:latin typeface="Arial (Headings)"/>
                <a:cs typeface="Arial" panose="020B0604020202020204" pitchFamily="34" charset="0"/>
              </a:rPr>
              <a:t>Also includes 2 fully Open Access journals: Open Biology and Royal Society Open Science.</a:t>
            </a:r>
            <a:br>
              <a:rPr lang="en-US" sz="2300" dirty="0">
                <a:latin typeface="Arial (Headings)"/>
                <a:cs typeface="Arial" panose="020B0604020202020204" pitchFamily="34" charset="0"/>
              </a:rPr>
            </a:br>
            <a:r>
              <a:rPr lang="en-US" sz="2300" dirty="0">
                <a:latin typeface="Arial (Headings)"/>
                <a:cs typeface="Arial" panose="020B0604020202020204" pitchFamily="34" charset="0"/>
              </a:rPr>
              <a:t>Subjects covered: Biological sciences, physical sciences, mathematical &amp; engineering sciences</a:t>
            </a:r>
          </a:p>
          <a:p>
            <a:r>
              <a:rPr lang="en-US" sz="2300" dirty="0">
                <a:latin typeface="Arial (Headings)"/>
                <a:cs typeface="Arial" panose="020B0604020202020204" pitchFamily="34" charset="0"/>
              </a:rPr>
              <a:t>cross-disciplinary fields</a:t>
            </a:r>
            <a:r>
              <a:rPr lang="ru-RU" sz="2300" dirty="0">
                <a:latin typeface="Arial (Headings)"/>
                <a:cs typeface="Arial" panose="020B0604020202020204" pitchFamily="34" charset="0"/>
              </a:rPr>
              <a:t>.</a:t>
            </a:r>
            <a:endParaRPr lang="en-US" sz="2300" dirty="0">
              <a:latin typeface="Arial (Headings)"/>
              <a:cs typeface="Arial" panose="020B0604020202020204" pitchFamily="34" charset="0"/>
            </a:endParaRPr>
          </a:p>
        </p:txBody>
      </p:sp>
    </p:spTree>
    <p:extLst>
      <p:ext uri="{BB962C8B-B14F-4D97-AF65-F5344CB8AC3E}">
        <p14:creationId xmlns:p14="http://schemas.microsoft.com/office/powerpoint/2010/main" val="3813242400"/>
      </p:ext>
    </p:extLst>
  </p:cSld>
  <p:clrMapOvr>
    <a:masterClrMapping/>
  </p:clrMapOvr>
  <p:transition spd="slow" advClick="0" advTm="18000">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20A3D61-F20A-45C0-C68F-786A24370F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7114" y="1997006"/>
            <a:ext cx="3818648" cy="2863987"/>
          </a:xfrm>
          <a:prstGeom prst="rect">
            <a:avLst/>
          </a:prstGeom>
        </p:spPr>
      </p:pic>
      <p:sp>
        <p:nvSpPr>
          <p:cNvPr id="5" name="TextBox 4">
            <a:extLst>
              <a:ext uri="{FF2B5EF4-FFF2-40B4-BE49-F238E27FC236}">
                <a16:creationId xmlns:a16="http://schemas.microsoft.com/office/drawing/2014/main" id="{8E10A0D1-0FD0-849D-37A8-CE986B4F4B8F}"/>
              </a:ext>
            </a:extLst>
          </p:cNvPr>
          <p:cNvSpPr txBox="1"/>
          <p:nvPr/>
        </p:nvSpPr>
        <p:spPr>
          <a:xfrm>
            <a:off x="5441815" y="505122"/>
            <a:ext cx="6094378" cy="3277820"/>
          </a:xfrm>
          <a:prstGeom prst="rect">
            <a:avLst/>
          </a:prstGeom>
          <a:noFill/>
        </p:spPr>
        <p:txBody>
          <a:bodyPr wrap="square">
            <a:spAutoFit/>
          </a:bodyPr>
          <a:lstStyle/>
          <a:p>
            <a:r>
              <a:rPr lang="en-US" sz="2300" dirty="0">
                <a:latin typeface="+mj-lt"/>
                <a:hlinkClick r:id="rId3"/>
              </a:rPr>
              <a:t>https://uk.sagepub.com/en-gb/eur/imeche</a:t>
            </a:r>
            <a:endParaRPr lang="hy-AM" sz="2300" dirty="0">
              <a:latin typeface="+mj-lt"/>
            </a:endParaRPr>
          </a:p>
          <a:p>
            <a:r>
              <a:rPr lang="hy-AM" sz="2300" dirty="0">
                <a:latin typeface="+mj-lt"/>
              </a:rPr>
              <a:t>Այս ամսագրերը ընդգրկում են մեքենաշինության բոլոր ոլորտները, թեմաների լայն շրջանակով՝ սկսած էներգետիկայից մինչև սպորտային ճարտարագիտություն և տեխնոլոգիա։ Դրանք հանդիսանում են անհրաժեշտ մաս ցանկացած ինժեներական հավաքածուի համար։</a:t>
            </a:r>
            <a:endParaRPr lang="en-US" sz="2300" dirty="0">
              <a:latin typeface="+mj-lt"/>
            </a:endParaRPr>
          </a:p>
        </p:txBody>
      </p:sp>
      <p:sp>
        <p:nvSpPr>
          <p:cNvPr id="7" name="TextBox 6">
            <a:extLst>
              <a:ext uri="{FF2B5EF4-FFF2-40B4-BE49-F238E27FC236}">
                <a16:creationId xmlns:a16="http://schemas.microsoft.com/office/drawing/2014/main" id="{23A2B69D-F0A0-CBC3-A158-8FC291CFD88F}"/>
              </a:ext>
            </a:extLst>
          </p:cNvPr>
          <p:cNvSpPr txBox="1"/>
          <p:nvPr/>
        </p:nvSpPr>
        <p:spPr>
          <a:xfrm>
            <a:off x="5441815" y="3660987"/>
            <a:ext cx="6094378" cy="2691891"/>
          </a:xfrm>
          <a:prstGeom prst="rect">
            <a:avLst/>
          </a:prstGeom>
          <a:noFill/>
        </p:spPr>
        <p:txBody>
          <a:bodyPr wrap="square">
            <a:spAutoFit/>
          </a:bodyPr>
          <a:lstStyle/>
          <a:p>
            <a:pPr lvl="0">
              <a:lnSpc>
                <a:spcPct val="106000"/>
              </a:lnSpc>
              <a:spcAft>
                <a:spcPts val="800"/>
              </a:spcAft>
            </a:pPr>
            <a:r>
              <a:rPr lang="en-US" sz="2300" dirty="0">
                <a:latin typeface="Arial (Headings)"/>
                <a:cs typeface="Arial" panose="020B0604020202020204" pitchFamily="34" charset="0"/>
              </a:rPr>
              <a:t>The IMechE Journals collection, published by SAGE, includes 18 titles from the Institution of Mechanical Engineers. Covering content from 1847 to the present, these journals focus on specific areas of mechanical engineering, providing in-depth coverage across the entire discipline.</a:t>
            </a:r>
            <a:endParaRPr lang="en-US" sz="2300" kern="100" dirty="0">
              <a:effectLst/>
              <a:latin typeface="Arial (Headings)"/>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37055395"/>
      </p:ext>
    </p:extLst>
  </p:cSld>
  <p:clrMapOvr>
    <a:masterClrMapping/>
  </p:clrMapOvr>
  <p:transition spd="slow" advClick="0" advTm="18000">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B42EA90-69A0-B8D4-1F52-A7DFDC82A454}"/>
              </a:ext>
            </a:extLst>
          </p:cNvPr>
          <p:cNvPicPr>
            <a:picLocks noChangeAspect="1"/>
          </p:cNvPicPr>
          <p:nvPr/>
        </p:nvPicPr>
        <p:blipFill rotWithShape="1">
          <a:blip r:embed="rId2">
            <a:extLst>
              <a:ext uri="{28A0092B-C50C-407E-A947-70E740481C1C}">
                <a14:useLocalDpi xmlns:a14="http://schemas.microsoft.com/office/drawing/2010/main" val="0"/>
              </a:ext>
            </a:extLst>
          </a:blip>
          <a:srcRect l="18895" t="9880" r="17499" b="13671"/>
          <a:stretch/>
        </p:blipFill>
        <p:spPr>
          <a:xfrm>
            <a:off x="925923" y="1613867"/>
            <a:ext cx="4161643" cy="3071409"/>
          </a:xfrm>
          <a:prstGeom prst="rect">
            <a:avLst/>
          </a:prstGeom>
        </p:spPr>
      </p:pic>
      <p:sp>
        <p:nvSpPr>
          <p:cNvPr id="5" name="TextBox 4">
            <a:extLst>
              <a:ext uri="{FF2B5EF4-FFF2-40B4-BE49-F238E27FC236}">
                <a16:creationId xmlns:a16="http://schemas.microsoft.com/office/drawing/2014/main" id="{43824801-F322-3923-39EB-96127DC8F5AA}"/>
              </a:ext>
            </a:extLst>
          </p:cNvPr>
          <p:cNvSpPr txBox="1"/>
          <p:nvPr/>
        </p:nvSpPr>
        <p:spPr>
          <a:xfrm>
            <a:off x="5339616" y="3231898"/>
            <a:ext cx="6301092" cy="2569934"/>
          </a:xfrm>
          <a:prstGeom prst="rect">
            <a:avLst/>
          </a:prstGeom>
          <a:noFill/>
        </p:spPr>
        <p:txBody>
          <a:bodyPr wrap="square">
            <a:spAutoFit/>
          </a:bodyPr>
          <a:lstStyle/>
          <a:p>
            <a:r>
              <a:rPr lang="en-US" sz="2300" dirty="0">
                <a:latin typeface="Arial (Headings)"/>
                <a:cs typeface="Arial" panose="020B0604020202020204" pitchFamily="34" charset="0"/>
              </a:rPr>
              <a:t>The journal publishes clinical and experimental research by top scientists. Scope includes:</a:t>
            </a:r>
            <a:r>
              <a:rPr lang="hy-AM" sz="2300" dirty="0">
                <a:latin typeface="Arial (Headings)"/>
                <a:cs typeface="Arial" panose="020B0604020202020204" pitchFamily="34" charset="0"/>
              </a:rPr>
              <a:t> </a:t>
            </a:r>
            <a:r>
              <a:rPr lang="en-US" sz="2300" dirty="0">
                <a:latin typeface="Arial (Headings)"/>
                <a:cs typeface="Arial" panose="020B0604020202020204" pitchFamily="34" charset="0"/>
              </a:rPr>
              <a:t>Adult &amp; pediatric respiratory medicine</a:t>
            </a:r>
            <a:r>
              <a:rPr lang="hy-AM" sz="2300" dirty="0">
                <a:latin typeface="Arial (Headings)"/>
                <a:cs typeface="Arial" panose="020B0604020202020204" pitchFamily="34" charset="0"/>
              </a:rPr>
              <a:t>, </a:t>
            </a:r>
            <a:r>
              <a:rPr lang="en-US" sz="2300" dirty="0">
                <a:latin typeface="Arial (Headings)"/>
                <a:cs typeface="Arial" panose="020B0604020202020204" pitchFamily="34" charset="0"/>
              </a:rPr>
              <a:t>cell biology, epidemiology, immunology</a:t>
            </a:r>
            <a:r>
              <a:rPr lang="hy-AM" sz="2300" dirty="0">
                <a:latin typeface="Arial (Headings)"/>
                <a:cs typeface="Arial" panose="020B0604020202020204" pitchFamily="34" charset="0"/>
              </a:rPr>
              <a:t>, </a:t>
            </a:r>
            <a:r>
              <a:rPr lang="en-US" sz="2300" dirty="0">
                <a:latin typeface="Arial (Headings)"/>
                <a:cs typeface="Arial" panose="020B0604020202020204" pitchFamily="34" charset="0"/>
              </a:rPr>
              <a:t>oncology, pathophysiology, imaging</a:t>
            </a:r>
            <a:r>
              <a:rPr lang="hy-AM" sz="2300" dirty="0">
                <a:latin typeface="Arial (Headings)"/>
                <a:cs typeface="Arial" panose="020B0604020202020204" pitchFamily="34" charset="0"/>
              </a:rPr>
              <a:t>,</a:t>
            </a:r>
            <a:r>
              <a:rPr lang="en-US" sz="2300" dirty="0">
                <a:latin typeface="Arial (Headings)"/>
                <a:cs typeface="Arial" panose="020B0604020202020204" pitchFamily="34" charset="0"/>
              </a:rPr>
              <a:t>occupational &amp; intensive care medicine</a:t>
            </a:r>
            <a:r>
              <a:rPr lang="hy-AM" sz="2300" dirty="0">
                <a:latin typeface="Arial (Headings)"/>
                <a:cs typeface="Arial" panose="020B0604020202020204" pitchFamily="34" charset="0"/>
              </a:rPr>
              <a:t>,</a:t>
            </a:r>
            <a:r>
              <a:rPr lang="en-US" sz="2300" dirty="0">
                <a:latin typeface="Arial (Headings)"/>
                <a:cs typeface="Arial" panose="020B0604020202020204" pitchFamily="34" charset="0"/>
              </a:rPr>
              <a:t>sleep medicine, thoracic surgery.</a:t>
            </a:r>
          </a:p>
        </p:txBody>
      </p:sp>
      <p:sp>
        <p:nvSpPr>
          <p:cNvPr id="7" name="TextBox 6">
            <a:extLst>
              <a:ext uri="{FF2B5EF4-FFF2-40B4-BE49-F238E27FC236}">
                <a16:creationId xmlns:a16="http://schemas.microsoft.com/office/drawing/2014/main" id="{D9285217-28AD-DD8B-4045-6D0D0C8527A9}"/>
              </a:ext>
            </a:extLst>
          </p:cNvPr>
          <p:cNvSpPr txBox="1"/>
          <p:nvPr/>
        </p:nvSpPr>
        <p:spPr>
          <a:xfrm>
            <a:off x="5339616" y="945491"/>
            <a:ext cx="6094378" cy="2215991"/>
          </a:xfrm>
          <a:prstGeom prst="rect">
            <a:avLst/>
          </a:prstGeom>
          <a:noFill/>
        </p:spPr>
        <p:txBody>
          <a:bodyPr wrap="square">
            <a:spAutoFit/>
          </a:bodyPr>
          <a:lstStyle/>
          <a:p>
            <a:r>
              <a:rPr lang="en-US" sz="2300" dirty="0">
                <a:latin typeface="+mj-lt"/>
                <a:ea typeface="Times New Roman" panose="02020603050405020304" pitchFamily="18" charset="0"/>
                <a:hlinkClick r:id="rId3"/>
              </a:rPr>
              <a:t>https://erj.ersjournals.com/</a:t>
            </a:r>
            <a:endParaRPr lang="hy-AM" sz="2300" dirty="0">
              <a:latin typeface="+mj-lt"/>
              <a:ea typeface="Times New Roman" panose="02020603050405020304" pitchFamily="18" charset="0"/>
            </a:endParaRPr>
          </a:p>
          <a:p>
            <a:r>
              <a:rPr lang="hy-AM" sz="2300" dirty="0">
                <a:latin typeface="+mj-lt"/>
                <a:ea typeface="Times New Roman" panose="02020603050405020304" pitchFamily="18" charset="0"/>
              </a:rPr>
              <a:t>Ա</a:t>
            </a:r>
            <a:r>
              <a:rPr lang="hy-AM" sz="2300" dirty="0">
                <a:effectLst/>
                <a:latin typeface="+mj-lt"/>
                <a:ea typeface="Times New Roman" panose="02020603050405020304" pitchFamily="18" charset="0"/>
              </a:rPr>
              <a:t>մսագիրը հրատարակում է կլինիկական և փորձարարական աշխատանքներ, որոնք վերաբերում են մեծահասակների և մանկական շնչառական բժշկության բոլոր ասպեկտներին: </a:t>
            </a:r>
            <a:endParaRPr lang="en-US" sz="2300" dirty="0">
              <a:latin typeface="+mj-lt"/>
            </a:endParaRPr>
          </a:p>
        </p:txBody>
      </p:sp>
    </p:spTree>
    <p:extLst>
      <p:ext uri="{BB962C8B-B14F-4D97-AF65-F5344CB8AC3E}">
        <p14:creationId xmlns:p14="http://schemas.microsoft.com/office/powerpoint/2010/main" val="220505123"/>
      </p:ext>
    </p:extLst>
  </p:cSld>
  <p:clrMapOvr>
    <a:masterClrMapping/>
  </p:clrMapOvr>
  <p:transition spd="slow" advClick="0" advTm="18000">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ED8BEE49-40B4-3A10-0E7A-7CADF90D65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7464" y="828016"/>
            <a:ext cx="3366734" cy="2028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a:extLst>
              <a:ext uri="{FF2B5EF4-FFF2-40B4-BE49-F238E27FC236}">
                <a16:creationId xmlns:a16="http://schemas.microsoft.com/office/drawing/2014/main" id="{B83E6F59-62E3-CAA4-3DAD-002667960FA4}"/>
              </a:ext>
            </a:extLst>
          </p:cNvPr>
          <p:cNvPicPr>
            <a:picLocks noChangeAspect="1"/>
          </p:cNvPicPr>
          <p:nvPr/>
        </p:nvPicPr>
        <p:blipFill rotWithShape="1">
          <a:blip r:embed="rId3">
            <a:extLst>
              <a:ext uri="{28A0092B-C50C-407E-A947-70E740481C1C}">
                <a14:useLocalDpi xmlns:a14="http://schemas.microsoft.com/office/drawing/2010/main" val="0"/>
              </a:ext>
            </a:extLst>
          </a:blip>
          <a:srcRect t="30253" b="32568"/>
          <a:stretch/>
        </p:blipFill>
        <p:spPr>
          <a:xfrm>
            <a:off x="1418750" y="3161491"/>
            <a:ext cx="1799386" cy="679014"/>
          </a:xfrm>
          <a:prstGeom prst="rect">
            <a:avLst/>
          </a:prstGeom>
        </p:spPr>
      </p:pic>
      <p:pic>
        <p:nvPicPr>
          <p:cNvPr id="3" name="Picture 2">
            <a:extLst>
              <a:ext uri="{FF2B5EF4-FFF2-40B4-BE49-F238E27FC236}">
                <a16:creationId xmlns:a16="http://schemas.microsoft.com/office/drawing/2014/main" id="{0C73B595-D09D-89DA-23D0-13DB29CF6663}"/>
              </a:ext>
            </a:extLst>
          </p:cNvPr>
          <p:cNvPicPr>
            <a:picLocks noChangeAspect="1"/>
          </p:cNvPicPr>
          <p:nvPr/>
        </p:nvPicPr>
        <p:blipFill rotWithShape="1">
          <a:blip r:embed="rId4">
            <a:extLst>
              <a:ext uri="{28A0092B-C50C-407E-A947-70E740481C1C}">
                <a14:useLocalDpi xmlns:a14="http://schemas.microsoft.com/office/drawing/2010/main" val="0"/>
              </a:ext>
            </a:extLst>
          </a:blip>
          <a:srcRect t="33995" b="30311"/>
          <a:stretch/>
        </p:blipFill>
        <p:spPr>
          <a:xfrm>
            <a:off x="1418749" y="3811107"/>
            <a:ext cx="1499549" cy="586324"/>
          </a:xfrm>
          <a:prstGeom prst="rect">
            <a:avLst/>
          </a:prstGeom>
        </p:spPr>
      </p:pic>
      <p:pic>
        <p:nvPicPr>
          <p:cNvPr id="4" name="Picture 3">
            <a:extLst>
              <a:ext uri="{FF2B5EF4-FFF2-40B4-BE49-F238E27FC236}">
                <a16:creationId xmlns:a16="http://schemas.microsoft.com/office/drawing/2014/main" id="{39B76519-7329-675A-2652-84BE79EB8E0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18749" y="4457409"/>
            <a:ext cx="1499549" cy="390507"/>
          </a:xfrm>
          <a:prstGeom prst="rect">
            <a:avLst/>
          </a:prstGeom>
        </p:spPr>
      </p:pic>
      <p:sp>
        <p:nvSpPr>
          <p:cNvPr id="6" name="TextBox 5">
            <a:extLst>
              <a:ext uri="{FF2B5EF4-FFF2-40B4-BE49-F238E27FC236}">
                <a16:creationId xmlns:a16="http://schemas.microsoft.com/office/drawing/2014/main" id="{B45CD9DB-6CE5-599F-C55D-2D2BF2A09993}"/>
              </a:ext>
            </a:extLst>
          </p:cNvPr>
          <p:cNvSpPr txBox="1"/>
          <p:nvPr/>
        </p:nvSpPr>
        <p:spPr>
          <a:xfrm>
            <a:off x="4839286" y="388544"/>
            <a:ext cx="6625883" cy="334739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a:spAutoFit/>
          </a:bodyPr>
          <a:lstStyle/>
          <a:p>
            <a:pPr lvl="0">
              <a:lnSpc>
                <a:spcPct val="107000"/>
              </a:lnSpc>
              <a:spcAft>
                <a:spcPts val="800"/>
              </a:spcAft>
              <a:buClr>
                <a:srgbClr val="0070C0"/>
              </a:buClr>
            </a:pPr>
            <a:r>
              <a:rPr lang="en-US" sz="2000" dirty="0">
                <a:solidFill>
                  <a:schemeClr val="tx1"/>
                </a:solidFill>
                <a:latin typeface="+mj-lt"/>
                <a:ea typeface="Times New Roman" panose="02020603050405020304" pitchFamily="18" charset="0"/>
                <a:cs typeface="Calibri" panose="020F0502020204030204" pitchFamily="34" charset="0"/>
                <a:hlinkClick r:id="rId6"/>
              </a:rPr>
              <a:t>https://www.biologists.com/development/</a:t>
            </a:r>
            <a:endParaRPr lang="hy-AM" sz="2000" dirty="0">
              <a:solidFill>
                <a:schemeClr val="tx1"/>
              </a:solidFill>
              <a:latin typeface="+mj-lt"/>
              <a:ea typeface="Times New Roman" panose="02020603050405020304" pitchFamily="18" charset="0"/>
              <a:cs typeface="Calibri" panose="020F0502020204030204" pitchFamily="34" charset="0"/>
            </a:endParaRPr>
          </a:p>
          <a:p>
            <a:pPr lvl="0">
              <a:lnSpc>
                <a:spcPct val="107000"/>
              </a:lnSpc>
              <a:spcAft>
                <a:spcPts val="800"/>
              </a:spcAft>
              <a:buClr>
                <a:srgbClr val="0070C0"/>
              </a:buClr>
            </a:pPr>
            <a:r>
              <a:rPr lang="en-US" sz="2000" dirty="0">
                <a:solidFill>
                  <a:schemeClr val="tx1"/>
                </a:solidFill>
                <a:latin typeface="+mj-lt"/>
                <a:ea typeface="Times New Roman" panose="02020603050405020304" pitchFamily="18" charset="0"/>
                <a:cs typeface="Calibri" panose="020F0502020204030204" pitchFamily="34" charset="0"/>
                <a:hlinkClick r:id="rId7"/>
              </a:rPr>
              <a:t>https://www.biologists.com/journal-of-experimental-biology/</a:t>
            </a:r>
            <a:endParaRPr lang="hy-AM" sz="2000" dirty="0">
              <a:solidFill>
                <a:schemeClr val="tx1"/>
              </a:solidFill>
              <a:latin typeface="+mj-lt"/>
              <a:ea typeface="Times New Roman" panose="02020603050405020304" pitchFamily="18" charset="0"/>
              <a:cs typeface="Calibri" panose="020F0502020204030204" pitchFamily="34" charset="0"/>
            </a:endParaRPr>
          </a:p>
          <a:p>
            <a:pPr lvl="0">
              <a:lnSpc>
                <a:spcPct val="107000"/>
              </a:lnSpc>
              <a:spcAft>
                <a:spcPts val="800"/>
              </a:spcAft>
              <a:buClr>
                <a:srgbClr val="0070C0"/>
              </a:buClr>
            </a:pPr>
            <a:r>
              <a:rPr lang="en-US" sz="2000" dirty="0">
                <a:solidFill>
                  <a:schemeClr val="tx1"/>
                </a:solidFill>
                <a:latin typeface="+mj-lt"/>
                <a:ea typeface="Times New Roman" panose="02020603050405020304" pitchFamily="18" charset="0"/>
                <a:cs typeface="Calibri" panose="020F0502020204030204" pitchFamily="34" charset="0"/>
                <a:hlinkClick r:id="rId8"/>
              </a:rPr>
              <a:t>https://www.biologists.com/journal-of-cell-science/</a:t>
            </a:r>
            <a:endParaRPr lang="hy-AM" sz="2000" dirty="0">
              <a:solidFill>
                <a:schemeClr val="tx1"/>
              </a:solidFill>
              <a:latin typeface="+mj-lt"/>
              <a:ea typeface="Times New Roman" panose="02020603050405020304" pitchFamily="18" charset="0"/>
              <a:cs typeface="Calibri" panose="020F0502020204030204" pitchFamily="34" charset="0"/>
            </a:endParaRPr>
          </a:p>
          <a:p>
            <a:pPr lvl="0">
              <a:lnSpc>
                <a:spcPct val="107000"/>
              </a:lnSpc>
              <a:spcAft>
                <a:spcPts val="800"/>
              </a:spcAft>
              <a:buClr>
                <a:srgbClr val="0070C0"/>
              </a:buClr>
            </a:pPr>
            <a:r>
              <a:rPr lang="hy-AM" sz="2000" dirty="0">
                <a:solidFill>
                  <a:schemeClr val="tx1"/>
                </a:solidFill>
                <a:latin typeface="+mj-lt"/>
                <a:ea typeface="Times New Roman" panose="02020603050405020304" pitchFamily="18" charset="0"/>
                <a:cs typeface="Calibri" panose="020F0502020204030204" pitchFamily="34" charset="0"/>
              </a:rPr>
              <a:t>Կենսաբանության տարբեր ոլորտների մասին բաց են երեք առաջատար ամսագրերը՝ Development, Journal of Cell Science, Journal of Experimental Biology, որոնք ներկայացնում են ոլորտի նորագույն հետազոտությունների մասին բազմաթիվ հետազոտություններ։</a:t>
            </a:r>
            <a:endParaRPr lang="en-US" sz="2000" dirty="0">
              <a:solidFill>
                <a:schemeClr val="tx1"/>
              </a:solidFill>
              <a:latin typeface="+mj-lt"/>
              <a:ea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C52E49F3-13CA-C6BA-DF0A-0663BCD1B95E}"/>
              </a:ext>
            </a:extLst>
          </p:cNvPr>
          <p:cNvSpPr txBox="1"/>
          <p:nvPr/>
        </p:nvSpPr>
        <p:spPr>
          <a:xfrm>
            <a:off x="4839286" y="4104269"/>
            <a:ext cx="6094378" cy="1941557"/>
          </a:xfrm>
          <a:prstGeom prst="rect">
            <a:avLst/>
          </a:prstGeom>
          <a:noFill/>
        </p:spPr>
        <p:txBody>
          <a:bodyPr wrap="square">
            <a:spAutoFit/>
          </a:bodyPr>
          <a:lstStyle/>
          <a:p>
            <a:pPr lvl="0">
              <a:lnSpc>
                <a:spcPct val="106000"/>
              </a:lnSpc>
              <a:spcAft>
                <a:spcPts val="800"/>
              </a:spcAft>
            </a:pPr>
            <a:r>
              <a:rPr lang="en-US" sz="2300" kern="100" dirty="0">
                <a:latin typeface="Arial (Headings)"/>
                <a:ea typeface="Times New Roman" panose="02020603050405020304" pitchFamily="18" charset="0"/>
                <a:cs typeface="Arial" panose="020B0604020202020204" pitchFamily="34" charset="0"/>
              </a:rPr>
              <a:t>The company of Biologists have </a:t>
            </a:r>
            <a:r>
              <a:rPr lang="hy-AM" sz="2300" kern="100" dirty="0">
                <a:effectLst/>
                <a:latin typeface="Arial (Headings)"/>
                <a:ea typeface="Times New Roman" panose="02020603050405020304" pitchFamily="18" charset="0"/>
                <a:cs typeface="Arial" panose="020B0604020202020204" pitchFamily="34" charset="0"/>
              </a:rPr>
              <a:t>3 journals about biology, that cover subjects</a:t>
            </a:r>
            <a:r>
              <a:rPr lang="hy-AM" sz="2300" b="1" kern="100" dirty="0">
                <a:effectLst/>
                <a:latin typeface="Arial (Headings)"/>
                <a:ea typeface="Times New Roman" panose="02020603050405020304" pitchFamily="18" charset="0"/>
                <a:cs typeface="Arial" panose="020B0604020202020204" pitchFamily="34" charset="0"/>
              </a:rPr>
              <a:t>- </a:t>
            </a:r>
            <a:r>
              <a:rPr lang="en-US" sz="2300" kern="100" dirty="0">
                <a:effectLst/>
                <a:latin typeface="Arial (Headings)"/>
                <a:ea typeface="Times New Roman" panose="02020603050405020304" pitchFamily="18" charset="0"/>
                <a:cs typeface="Arial" panose="020B0604020202020204" pitchFamily="34" charset="0"/>
              </a:rPr>
              <a:t>d</a:t>
            </a:r>
            <a:r>
              <a:rPr lang="hy-AM" sz="2300" kern="100" dirty="0">
                <a:effectLst/>
                <a:latin typeface="Arial (Headings)"/>
                <a:ea typeface="Times New Roman" panose="02020603050405020304" pitchFamily="18" charset="0"/>
                <a:cs typeface="Arial" panose="020B0604020202020204" pitchFamily="34" charset="0"/>
              </a:rPr>
              <a:t>evelopmental biology, </a:t>
            </a:r>
            <a:r>
              <a:rPr lang="en-US" sz="2300" kern="100" dirty="0">
                <a:effectLst/>
                <a:latin typeface="Arial (Headings)"/>
                <a:ea typeface="Times New Roman" panose="02020603050405020304" pitchFamily="18" charset="0"/>
                <a:cs typeface="Arial" panose="020B0604020202020204" pitchFamily="34" charset="0"/>
              </a:rPr>
              <a:t>c</a:t>
            </a:r>
            <a:r>
              <a:rPr lang="hy-AM" sz="2300" kern="100" dirty="0">
                <a:effectLst/>
                <a:latin typeface="Arial (Headings)"/>
                <a:ea typeface="Times New Roman" panose="02020603050405020304" pitchFamily="18" charset="0"/>
                <a:cs typeface="Arial" panose="020B0604020202020204" pitchFamily="34" charset="0"/>
              </a:rPr>
              <a:t>ell </a:t>
            </a:r>
            <a:r>
              <a:rPr lang="en-US" sz="2300" kern="100" dirty="0">
                <a:effectLst/>
                <a:latin typeface="Arial (Headings)"/>
                <a:ea typeface="Times New Roman" panose="02020603050405020304" pitchFamily="18" charset="0"/>
                <a:cs typeface="Arial" panose="020B0604020202020204" pitchFamily="34" charset="0"/>
              </a:rPr>
              <a:t>science</a:t>
            </a:r>
            <a:r>
              <a:rPr lang="hy-AM" sz="2300" kern="100" dirty="0">
                <a:effectLst/>
                <a:latin typeface="Arial (Headings)"/>
                <a:ea typeface="Times New Roman" panose="02020603050405020304" pitchFamily="18" charset="0"/>
                <a:cs typeface="Arial" panose="020B0604020202020204" pitchFamily="34" charset="0"/>
              </a:rPr>
              <a:t>, </a:t>
            </a:r>
            <a:r>
              <a:rPr lang="en-US" sz="2300" kern="100" dirty="0">
                <a:effectLst/>
                <a:latin typeface="Arial (Headings)"/>
                <a:ea typeface="Times New Roman" panose="02020603050405020304" pitchFamily="18" charset="0"/>
                <a:cs typeface="Arial" panose="020B0604020202020204" pitchFamily="34" charset="0"/>
              </a:rPr>
              <a:t>z</a:t>
            </a:r>
            <a:r>
              <a:rPr lang="hy-AM" sz="2300" kern="100" dirty="0">
                <a:effectLst/>
                <a:latin typeface="Arial (Headings)"/>
                <a:ea typeface="Times New Roman" panose="02020603050405020304" pitchFamily="18" charset="0"/>
                <a:cs typeface="Arial" panose="020B0604020202020204" pitchFamily="34" charset="0"/>
              </a:rPr>
              <a:t>oology</a:t>
            </a:r>
            <a:r>
              <a:rPr lang="en-US" sz="2300" kern="100" dirty="0">
                <a:effectLst/>
                <a:latin typeface="Arial (Headings)"/>
                <a:ea typeface="Times New Roman" panose="02020603050405020304" pitchFamily="18" charset="0"/>
                <a:cs typeface="Arial" panose="020B0604020202020204" pitchFamily="34" charset="0"/>
              </a:rPr>
              <a:t>, which present numerous studies on the latest research in the field.</a:t>
            </a:r>
          </a:p>
        </p:txBody>
      </p:sp>
    </p:spTree>
    <p:extLst>
      <p:ext uri="{BB962C8B-B14F-4D97-AF65-F5344CB8AC3E}">
        <p14:creationId xmlns:p14="http://schemas.microsoft.com/office/powerpoint/2010/main" val="2458452486"/>
      </p:ext>
    </p:extLst>
  </p:cSld>
  <p:clrMapOvr>
    <a:masterClrMapping/>
  </p:clrMapOvr>
  <p:transition spd="slow" advClick="0" advTm="18000">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29CBE86-8D96-9FA6-C43D-A72EA591EC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9562" y="2404037"/>
            <a:ext cx="4515010" cy="1830217"/>
          </a:xfrm>
          <a:prstGeom prst="rect">
            <a:avLst/>
          </a:prstGeom>
        </p:spPr>
      </p:pic>
      <p:sp>
        <p:nvSpPr>
          <p:cNvPr id="6" name="TextBox 5">
            <a:extLst>
              <a:ext uri="{FF2B5EF4-FFF2-40B4-BE49-F238E27FC236}">
                <a16:creationId xmlns:a16="http://schemas.microsoft.com/office/drawing/2014/main" id="{CB131D4B-0040-A56B-9ED4-CD98018890F6}"/>
              </a:ext>
            </a:extLst>
          </p:cNvPr>
          <p:cNvSpPr txBox="1"/>
          <p:nvPr/>
        </p:nvSpPr>
        <p:spPr>
          <a:xfrm>
            <a:off x="5628060" y="618363"/>
            <a:ext cx="6094378" cy="3277820"/>
          </a:xfrm>
          <a:prstGeom prst="rect">
            <a:avLst/>
          </a:prstGeom>
          <a:noFill/>
        </p:spPr>
        <p:txBody>
          <a:bodyPr wrap="square">
            <a:spAutoFit/>
          </a:bodyPr>
          <a:lstStyle/>
          <a:p>
            <a:r>
              <a:rPr lang="en-US" sz="2300" dirty="0">
                <a:latin typeface="Arial (Headings)"/>
                <a:cs typeface="Arial" panose="020B0604020202020204" pitchFamily="34" charset="0"/>
                <a:hlinkClick r:id="rId3"/>
              </a:rPr>
              <a:t>https://dl.acm.org/</a:t>
            </a:r>
            <a:endParaRPr lang="hy-AM" sz="2300" dirty="0">
              <a:latin typeface="Arial (Headings)"/>
              <a:cs typeface="Arial" panose="020B0604020202020204" pitchFamily="34" charset="0"/>
            </a:endParaRPr>
          </a:p>
          <a:p>
            <a:r>
              <a:rPr lang="en-US" sz="2300" dirty="0">
                <a:latin typeface="Arial (Headings)"/>
                <a:cs typeface="Arial" panose="020B0604020202020204" pitchFamily="34" charset="0"/>
              </a:rPr>
              <a:t>The Association for Computing Machinery (ACM) </a:t>
            </a:r>
            <a:r>
              <a:rPr lang="hy-AM" sz="2300" dirty="0">
                <a:latin typeface="Arial (Headings)"/>
                <a:cs typeface="Arial" panose="020B0604020202020204" pitchFamily="34" charset="0"/>
              </a:rPr>
              <a:t>շնորհիվ հասանելի են տեղեկատվական տեխնոլոգիաներ, ծրագրային ապահովում, տվյալների բազայի համակարգեր, կիբերանվտանգություն, արհեստական բանականություն, ինտերնետ</a:t>
            </a:r>
            <a:r>
              <a:rPr lang="en-US" sz="2300" dirty="0">
                <a:latin typeface="Arial (Headings)"/>
                <a:cs typeface="Arial" panose="020B0604020202020204" pitchFamily="34" charset="0"/>
              </a:rPr>
              <a:t> </a:t>
            </a:r>
            <a:r>
              <a:rPr lang="hy-AM" sz="2300" dirty="0">
                <a:latin typeface="Arial (Headings)"/>
                <a:cs typeface="Arial" panose="020B0604020202020204" pitchFamily="34" charset="0"/>
              </a:rPr>
              <a:t>և հարակից թեմաներով նյութեր։</a:t>
            </a:r>
          </a:p>
        </p:txBody>
      </p:sp>
      <p:sp>
        <p:nvSpPr>
          <p:cNvPr id="8" name="TextBox 7">
            <a:extLst>
              <a:ext uri="{FF2B5EF4-FFF2-40B4-BE49-F238E27FC236}">
                <a16:creationId xmlns:a16="http://schemas.microsoft.com/office/drawing/2014/main" id="{776273F9-0DAD-6135-659F-9D9E6411C0FA}"/>
              </a:ext>
            </a:extLst>
          </p:cNvPr>
          <p:cNvSpPr txBox="1"/>
          <p:nvPr/>
        </p:nvSpPr>
        <p:spPr>
          <a:xfrm>
            <a:off x="5628060" y="3874331"/>
            <a:ext cx="6094378" cy="2215991"/>
          </a:xfrm>
          <a:prstGeom prst="rect">
            <a:avLst/>
          </a:prstGeom>
          <a:noFill/>
        </p:spPr>
        <p:txBody>
          <a:bodyPr wrap="square">
            <a:spAutoFit/>
          </a:bodyPr>
          <a:lstStyle/>
          <a:p>
            <a:r>
              <a:rPr lang="en-US" sz="2300" dirty="0">
                <a:latin typeface="Arial (Headings)"/>
                <a:cs typeface="Arial" panose="020B0604020202020204" pitchFamily="34" charset="0"/>
              </a:rPr>
              <a:t>The Association for Computing Machinery (ACM) provides access to information technology, software, database systems, cybersecurity, artificial intelligence, the Internet, mobile, and multimedia technologies.</a:t>
            </a:r>
          </a:p>
        </p:txBody>
      </p:sp>
    </p:spTree>
    <p:extLst>
      <p:ext uri="{BB962C8B-B14F-4D97-AF65-F5344CB8AC3E}">
        <p14:creationId xmlns:p14="http://schemas.microsoft.com/office/powerpoint/2010/main" val="41828823"/>
      </p:ext>
    </p:extLst>
  </p:cSld>
  <p:clrMapOvr>
    <a:masterClrMapping/>
  </p:clrMapOvr>
  <p:transition spd="slow" advClick="0" advTm="18000">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D3DC25C-B0F2-2F9D-2E9D-6CB47B8A82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7429" y="1717447"/>
            <a:ext cx="4587463" cy="3019921"/>
          </a:xfrm>
          <a:prstGeom prst="rect">
            <a:avLst/>
          </a:prstGeom>
        </p:spPr>
      </p:pic>
      <p:sp>
        <p:nvSpPr>
          <p:cNvPr id="5" name="TextBox 4">
            <a:extLst>
              <a:ext uri="{FF2B5EF4-FFF2-40B4-BE49-F238E27FC236}">
                <a16:creationId xmlns:a16="http://schemas.microsoft.com/office/drawing/2014/main" id="{F18C6F41-DE49-4E7C-20F7-E07971689954}"/>
              </a:ext>
            </a:extLst>
          </p:cNvPr>
          <p:cNvSpPr txBox="1"/>
          <p:nvPr/>
        </p:nvSpPr>
        <p:spPr>
          <a:xfrm>
            <a:off x="5333189" y="1489375"/>
            <a:ext cx="6094378" cy="2308324"/>
          </a:xfrm>
          <a:prstGeom prst="rect">
            <a:avLst/>
          </a:prstGeom>
          <a:noFill/>
        </p:spPr>
        <p:txBody>
          <a:bodyPr wrap="square">
            <a:spAutoFit/>
          </a:bodyPr>
          <a:lstStyle/>
          <a:p>
            <a:r>
              <a:rPr lang="en-US" sz="2400" dirty="0">
                <a:effectLst/>
                <a:latin typeface="+mj-lt"/>
                <a:ea typeface="Times New Roman" panose="02020603050405020304" pitchFamily="18" charset="0"/>
                <a:hlinkClick r:id="rId3"/>
              </a:rPr>
              <a:t>https://www.iwapublishing.com/journals</a:t>
            </a:r>
            <a:endParaRPr lang="hy-AM" sz="2400" dirty="0">
              <a:effectLst/>
              <a:latin typeface="+mj-lt"/>
              <a:ea typeface="Times New Roman" panose="02020603050405020304" pitchFamily="18" charset="0"/>
            </a:endParaRPr>
          </a:p>
          <a:p>
            <a:r>
              <a:rPr lang="hy-AM" sz="2400" dirty="0">
                <a:effectLst/>
                <a:latin typeface="+mj-lt"/>
                <a:ea typeface="Times New Roman" panose="02020603050405020304" pitchFamily="18" charset="0"/>
              </a:rPr>
              <a:t>Էկոլոգիայի և բնագիտության ոլորտի ամսագրերի հավաքածուն հրատարակում է մեծամասամբ անգլերեն, ինչպես նաև իսպաներեն ամսագրեր, որոնց ցանկն անընդհատ թարմացվում է։</a:t>
            </a:r>
            <a:endParaRPr lang="en-US" sz="2400" dirty="0">
              <a:latin typeface="+mj-lt"/>
            </a:endParaRPr>
          </a:p>
        </p:txBody>
      </p:sp>
      <p:sp>
        <p:nvSpPr>
          <p:cNvPr id="7" name="TextBox 6">
            <a:extLst>
              <a:ext uri="{FF2B5EF4-FFF2-40B4-BE49-F238E27FC236}">
                <a16:creationId xmlns:a16="http://schemas.microsoft.com/office/drawing/2014/main" id="{CD8CA03C-CCDC-B435-075D-23FA07EF337E}"/>
              </a:ext>
            </a:extLst>
          </p:cNvPr>
          <p:cNvSpPr txBox="1"/>
          <p:nvPr/>
        </p:nvSpPr>
        <p:spPr>
          <a:xfrm>
            <a:off x="5440193" y="4468853"/>
            <a:ext cx="6094378" cy="1569660"/>
          </a:xfrm>
          <a:prstGeom prst="rect">
            <a:avLst/>
          </a:prstGeom>
          <a:noFill/>
        </p:spPr>
        <p:txBody>
          <a:bodyPr wrap="square">
            <a:spAutoFit/>
          </a:bodyPr>
          <a:lstStyle/>
          <a:p>
            <a:r>
              <a:rPr lang="en-US"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a:t>
            </a:r>
            <a:r>
              <a:rPr lang="hy-AM"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cological collection of 10 open access journals that have subject coverage of </a:t>
            </a:r>
            <a:r>
              <a:rPr lang="en-US"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w</a:t>
            </a:r>
            <a:r>
              <a:rPr lang="hy-AM"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ater, wastewater and related </a:t>
            </a:r>
            <a:r>
              <a:rPr lang="hy-AM" sz="2400" dirty="0">
                <a:solidFill>
                  <a:srgbClr val="000000"/>
                </a:solidFill>
                <a:effectLst/>
                <a:latin typeface="Arial (Headings)"/>
                <a:ea typeface="Times New Roman" panose="02020603050405020304" pitchFamily="18" charset="0"/>
                <a:cs typeface="Arial" panose="020B0604020202020204" pitchFamily="34" charset="0"/>
              </a:rPr>
              <a:t>environmental</a:t>
            </a:r>
            <a:r>
              <a:rPr lang="hy-AM"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fields.</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8598492"/>
      </p:ext>
    </p:extLst>
  </p:cSld>
  <p:clrMapOvr>
    <a:masterClrMapping/>
  </p:clrMapOvr>
  <p:transition spd="slow" advClick="0" advTm="18000">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CE1DC55-AEFC-1570-9908-0F06D83313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2417" y="2395846"/>
            <a:ext cx="2869659" cy="1793537"/>
          </a:xfrm>
          <a:prstGeom prst="rect">
            <a:avLst/>
          </a:prstGeom>
        </p:spPr>
      </p:pic>
      <p:sp>
        <p:nvSpPr>
          <p:cNvPr id="5" name="TextBox 4">
            <a:extLst>
              <a:ext uri="{FF2B5EF4-FFF2-40B4-BE49-F238E27FC236}">
                <a16:creationId xmlns:a16="http://schemas.microsoft.com/office/drawing/2014/main" id="{BB4322A8-215C-6096-66A3-5F613DED71BD}"/>
              </a:ext>
            </a:extLst>
          </p:cNvPr>
          <p:cNvSpPr txBox="1"/>
          <p:nvPr/>
        </p:nvSpPr>
        <p:spPr>
          <a:xfrm>
            <a:off x="5049467" y="701150"/>
            <a:ext cx="6662634" cy="3277820"/>
          </a:xfrm>
          <a:prstGeom prst="rect">
            <a:avLst/>
          </a:prstGeom>
          <a:noFill/>
        </p:spPr>
        <p:txBody>
          <a:bodyPr wrap="square">
            <a:spAutoFit/>
          </a:bodyPr>
          <a:lstStyle/>
          <a:p>
            <a:pPr algn="just"/>
            <a:r>
              <a:rPr lang="en-US" sz="2300" dirty="0">
                <a:solidFill>
                  <a:srgbClr val="050505"/>
                </a:solidFill>
                <a:latin typeface="+mj-lt"/>
                <a:ea typeface="Times New Roman" panose="02020603050405020304" pitchFamily="18" charset="0"/>
                <a:hlinkClick r:id="rId3"/>
              </a:rPr>
              <a:t>https://read.dukeupress.edu/journals</a:t>
            </a:r>
            <a:endParaRPr lang="hy-AM" sz="2300" dirty="0">
              <a:solidFill>
                <a:srgbClr val="050505"/>
              </a:solidFill>
              <a:latin typeface="+mj-lt"/>
              <a:ea typeface="Times New Roman" panose="02020603050405020304" pitchFamily="18" charset="0"/>
            </a:endParaRPr>
          </a:p>
          <a:p>
            <a:pPr algn="just"/>
            <a:r>
              <a:rPr lang="hy-AM" sz="2300" dirty="0">
                <a:solidFill>
                  <a:srgbClr val="050505"/>
                </a:solidFill>
                <a:latin typeface="+mj-lt"/>
                <a:ea typeface="Times New Roman" panose="02020603050405020304" pitchFamily="18" charset="0"/>
              </a:rPr>
              <a:t>Ա</a:t>
            </a:r>
            <a:r>
              <a:rPr lang="hy-AM" sz="2300" dirty="0">
                <a:solidFill>
                  <a:srgbClr val="050505"/>
                </a:solidFill>
                <a:effectLst/>
                <a:latin typeface="+mj-lt"/>
                <a:ea typeface="Times New Roman" panose="02020603050405020304" pitchFamily="18" charset="0"/>
              </a:rPr>
              <a:t>մսագրերում հասանելի են հոդվածներ հետևյալ բնագավառներից՝ մարդաբանություն, արվեստի և արվեստի պատմություն, տնտեսագիտություն, կրթություն, բնապահպանական հումանիտար գիտություններ, ազգագրագիտություն, պոեզիա, կինո, գենդերային ուսումնասիրություններ, սոցիոլոգիա և այլն:</a:t>
            </a:r>
            <a:endParaRPr lang="en-US" sz="2300" dirty="0">
              <a:latin typeface="+mj-lt"/>
            </a:endParaRPr>
          </a:p>
        </p:txBody>
      </p:sp>
      <p:sp>
        <p:nvSpPr>
          <p:cNvPr id="7" name="TextBox 6">
            <a:extLst>
              <a:ext uri="{FF2B5EF4-FFF2-40B4-BE49-F238E27FC236}">
                <a16:creationId xmlns:a16="http://schemas.microsoft.com/office/drawing/2014/main" id="{555E3561-9DF5-56AE-4951-B6730B80D048}"/>
              </a:ext>
            </a:extLst>
          </p:cNvPr>
          <p:cNvSpPr txBox="1"/>
          <p:nvPr/>
        </p:nvSpPr>
        <p:spPr>
          <a:xfrm>
            <a:off x="5049467" y="4014285"/>
            <a:ext cx="6662634" cy="1862048"/>
          </a:xfrm>
          <a:prstGeom prst="rect">
            <a:avLst/>
          </a:prstGeom>
          <a:noFill/>
        </p:spPr>
        <p:txBody>
          <a:bodyPr wrap="square">
            <a:spAutoFit/>
          </a:bodyPr>
          <a:lstStyle/>
          <a:p>
            <a:r>
              <a:rPr lang="en-US" sz="2300" dirty="0">
                <a:latin typeface="Arial (Headings)"/>
              </a:rPr>
              <a:t>The journals feature articles in the following fields: anthropology, art and art history, economics, education, environmental humanities, ethnography, poetry, film, gender studies, sociology, and more.</a:t>
            </a:r>
          </a:p>
        </p:txBody>
      </p:sp>
    </p:spTree>
    <p:extLst>
      <p:ext uri="{BB962C8B-B14F-4D97-AF65-F5344CB8AC3E}">
        <p14:creationId xmlns:p14="http://schemas.microsoft.com/office/powerpoint/2010/main" val="2916769656"/>
      </p:ext>
    </p:extLst>
  </p:cSld>
  <p:clrMapOvr>
    <a:masterClrMapping/>
  </p:clrMapOvr>
  <p:transition spd="slow" advClick="0" advTm="18000">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752A4BC-9E68-B3E9-C59A-FF3121842E09}"/>
              </a:ext>
            </a:extLst>
          </p:cNvPr>
          <p:cNvSpPr txBox="1"/>
          <p:nvPr/>
        </p:nvSpPr>
        <p:spPr>
          <a:xfrm>
            <a:off x="5171061" y="680936"/>
            <a:ext cx="6651288" cy="2923877"/>
          </a:xfrm>
          <a:prstGeom prst="rect">
            <a:avLst/>
          </a:prstGeom>
          <a:solidFill>
            <a:schemeClr val="bg1"/>
          </a:solidFill>
        </p:spPr>
        <p:txBody>
          <a:bodyPr wrap="square">
            <a:spAutoFit/>
          </a:bodyPr>
          <a:lstStyle/>
          <a:p>
            <a:r>
              <a:rPr lang="en-US" sz="2300" dirty="0">
                <a:solidFill>
                  <a:srgbClr val="050505"/>
                </a:solidFill>
                <a:effectLst/>
                <a:latin typeface="+mj-lt"/>
                <a:ea typeface="Times New Roman" panose="02020603050405020304" pitchFamily="18" charset="0"/>
                <a:hlinkClick r:id="rId2"/>
              </a:rPr>
              <a:t>https://www.elgaronline.com/browse?access=user</a:t>
            </a:r>
            <a:endParaRPr lang="hy-AM" sz="2300" dirty="0">
              <a:solidFill>
                <a:srgbClr val="050505"/>
              </a:solidFill>
              <a:effectLst/>
              <a:latin typeface="+mj-lt"/>
              <a:ea typeface="Times New Roman" panose="02020603050405020304" pitchFamily="18" charset="0"/>
            </a:endParaRPr>
          </a:p>
          <a:p>
            <a:r>
              <a:rPr lang="en-US" sz="2300" dirty="0">
                <a:solidFill>
                  <a:srgbClr val="050505"/>
                </a:solidFill>
                <a:effectLst/>
                <a:latin typeface="+mj-lt"/>
                <a:ea typeface="Times New Roman" panose="02020603050405020304" pitchFamily="18" charset="0"/>
                <a:hlinkClick r:id="rId3"/>
              </a:rPr>
              <a:t>https://www.elgaronline.com/page/70/journals</a:t>
            </a:r>
            <a:endParaRPr lang="hy-AM" sz="2300" dirty="0">
              <a:solidFill>
                <a:srgbClr val="050505"/>
              </a:solidFill>
              <a:effectLst/>
              <a:latin typeface="+mj-lt"/>
              <a:ea typeface="Times New Roman" panose="02020603050405020304" pitchFamily="18" charset="0"/>
            </a:endParaRPr>
          </a:p>
          <a:p>
            <a:r>
              <a:rPr lang="hy-AM" sz="2300" dirty="0">
                <a:solidFill>
                  <a:srgbClr val="050505"/>
                </a:solidFill>
                <a:effectLst/>
                <a:latin typeface="+mj-lt"/>
                <a:ea typeface="Times New Roman" panose="02020603050405020304" pitchFamily="18" charset="0"/>
              </a:rPr>
              <a:t>Շտեմարանի հավաքածուներն  ընդգրկում են </a:t>
            </a:r>
            <a:r>
              <a:rPr lang="en-US" sz="2300" dirty="0">
                <a:solidFill>
                  <a:srgbClr val="050505"/>
                </a:solidFill>
                <a:latin typeface="Arial (Headings)"/>
                <a:ea typeface="Times New Roman" panose="02020603050405020304" pitchFamily="18" charset="0"/>
              </a:rPr>
              <a:t>1382</a:t>
            </a:r>
            <a:r>
              <a:rPr lang="hy-AM" sz="2300" dirty="0">
                <a:solidFill>
                  <a:srgbClr val="050505"/>
                </a:solidFill>
                <a:effectLst/>
                <a:latin typeface="+mj-lt"/>
                <a:ea typeface="Times New Roman" panose="02020603050405020304" pitchFamily="18" charset="0"/>
              </a:rPr>
              <a:t> անուն գիրք և 19 գրախոսվող գիտական ամսագիր՝ իրավագիտության, տնտեսագիտություն, ֆինանսների և կառավարման, շրջակա միջավայրի և այլ թեմաների շուրջ։</a:t>
            </a:r>
            <a:endParaRPr lang="en-US" sz="2300" dirty="0">
              <a:latin typeface="+mj-lt"/>
            </a:endParaRPr>
          </a:p>
        </p:txBody>
      </p:sp>
      <p:sp>
        <p:nvSpPr>
          <p:cNvPr id="7" name="TextBox 6">
            <a:extLst>
              <a:ext uri="{FF2B5EF4-FFF2-40B4-BE49-F238E27FC236}">
                <a16:creationId xmlns:a16="http://schemas.microsoft.com/office/drawing/2014/main" id="{99B66A69-C1E8-0091-2408-BC5FBAFB9E07}"/>
              </a:ext>
            </a:extLst>
          </p:cNvPr>
          <p:cNvSpPr txBox="1"/>
          <p:nvPr/>
        </p:nvSpPr>
        <p:spPr>
          <a:xfrm>
            <a:off x="5171061" y="4076114"/>
            <a:ext cx="6172200" cy="2569934"/>
          </a:xfrm>
          <a:prstGeom prst="rect">
            <a:avLst/>
          </a:prstGeom>
          <a:noFill/>
        </p:spPr>
        <p:txBody>
          <a:bodyPr wrap="square">
            <a:spAutoFit/>
          </a:bodyPr>
          <a:lstStyle/>
          <a:p>
            <a:r>
              <a:rPr lang="en-US" sz="2300" dirty="0">
                <a:solidFill>
                  <a:srgbClr val="050505"/>
                </a:solidFill>
                <a:effectLst/>
                <a:latin typeface="Arial (Headings)"/>
                <a:ea typeface="Times New Roman" panose="02020603050405020304" pitchFamily="18" charset="0"/>
                <a:cs typeface="Arial" panose="020B0604020202020204" pitchFamily="34" charset="0"/>
              </a:rPr>
              <a:t>C</a:t>
            </a:r>
            <a:r>
              <a:rPr lang="hy-AM" sz="2300" dirty="0">
                <a:solidFill>
                  <a:srgbClr val="050505"/>
                </a:solidFill>
                <a:effectLst/>
                <a:latin typeface="Arial (Headings)"/>
                <a:ea typeface="Times New Roman" panose="02020603050405020304" pitchFamily="18" charset="0"/>
                <a:cs typeface="Arial" panose="020B0604020202020204" pitchFamily="34" charset="0"/>
              </a:rPr>
              <a:t>ollection includes </a:t>
            </a:r>
            <a:r>
              <a:rPr lang="en-US" sz="2300" dirty="0">
                <a:solidFill>
                  <a:srgbClr val="050505"/>
                </a:solidFill>
                <a:latin typeface="Arial (Headings)"/>
                <a:ea typeface="Times New Roman" panose="02020603050405020304" pitchFamily="18" charset="0"/>
                <a:cs typeface="Arial" panose="020B0604020202020204" pitchFamily="34" charset="0"/>
              </a:rPr>
              <a:t>1382 books and 19 journals. </a:t>
            </a:r>
            <a:r>
              <a:rPr lang="hy-AM" sz="2300" dirty="0">
                <a:solidFill>
                  <a:srgbClr val="050505"/>
                </a:solidFill>
                <a:effectLst/>
                <a:latin typeface="Arial (Headings)"/>
                <a:ea typeface="Times New Roman" panose="02020603050405020304" pitchFamily="18" charset="0"/>
                <a:cs typeface="Arial" panose="020B0604020202020204" pitchFamily="34" charset="0"/>
              </a:rPr>
              <a:t>Together with the e-books, the journals are hosted on the Edward Elgar Publishing content hosting platform, elgaronline.</a:t>
            </a:r>
            <a:r>
              <a:rPr lang="hy-AM" sz="2300" dirty="0">
                <a:effectLst/>
                <a:latin typeface="Arial (Headings)"/>
                <a:ea typeface="Times New Roman" panose="02020603050405020304" pitchFamily="18" charset="0"/>
                <a:cs typeface="Arial" panose="020B0604020202020204" pitchFamily="34" charset="0"/>
              </a:rPr>
              <a:t> </a:t>
            </a:r>
            <a:r>
              <a:rPr lang="hy-AM" sz="2300" dirty="0">
                <a:solidFill>
                  <a:srgbClr val="050505"/>
                </a:solidFill>
                <a:effectLst/>
                <a:latin typeface="Arial (Headings)"/>
                <a:ea typeface="Times New Roman" panose="02020603050405020304" pitchFamily="18" charset="0"/>
                <a:cs typeface="Arial" panose="020B0604020202020204" pitchFamily="34" charset="0"/>
              </a:rPr>
              <a:t>S</a:t>
            </a:r>
            <a:r>
              <a:rPr lang="en-US" sz="2300" dirty="0" err="1">
                <a:solidFill>
                  <a:srgbClr val="050505"/>
                </a:solidFill>
                <a:effectLst/>
                <a:latin typeface="Arial (Headings)"/>
                <a:ea typeface="Times New Roman" panose="02020603050405020304" pitchFamily="18" charset="0"/>
                <a:cs typeface="Arial" panose="020B0604020202020204" pitchFamily="34" charset="0"/>
              </a:rPr>
              <a:t>ubject</a:t>
            </a:r>
            <a:r>
              <a:rPr lang="en-US" sz="2300" dirty="0">
                <a:solidFill>
                  <a:srgbClr val="050505"/>
                </a:solidFill>
                <a:effectLst/>
                <a:latin typeface="Arial (Headings)"/>
                <a:ea typeface="Times New Roman" panose="02020603050405020304" pitchFamily="18" charset="0"/>
                <a:cs typeface="Arial" panose="020B0604020202020204" pitchFamily="34" charset="0"/>
              </a:rPr>
              <a:t> coverage</a:t>
            </a:r>
            <a:r>
              <a:rPr lang="en-US" sz="2300" b="1" dirty="0">
                <a:solidFill>
                  <a:srgbClr val="050505"/>
                </a:solidFill>
                <a:effectLst/>
                <a:latin typeface="Arial (Headings)"/>
                <a:ea typeface="Times New Roman" panose="02020603050405020304" pitchFamily="18" charset="0"/>
                <a:cs typeface="Arial" panose="020B0604020202020204" pitchFamily="34" charset="0"/>
              </a:rPr>
              <a:t>: </a:t>
            </a:r>
            <a:r>
              <a:rPr lang="en-US" sz="2300" dirty="0">
                <a:solidFill>
                  <a:srgbClr val="050505"/>
                </a:solidFill>
                <a:effectLst/>
                <a:latin typeface="Arial (Headings)"/>
                <a:ea typeface="Times New Roman" panose="02020603050405020304" pitchFamily="18" charset="0"/>
                <a:cs typeface="Arial" panose="020B0604020202020204" pitchFamily="34" charset="0"/>
              </a:rPr>
              <a:t>l</a:t>
            </a:r>
            <a:r>
              <a:rPr lang="hy-AM" sz="2300" dirty="0">
                <a:solidFill>
                  <a:srgbClr val="050505"/>
                </a:solidFill>
                <a:effectLst/>
                <a:latin typeface="Arial (Headings)"/>
                <a:ea typeface="Times New Roman" panose="02020603050405020304" pitchFamily="18" charset="0"/>
                <a:cs typeface="Arial" panose="020B0604020202020204" pitchFamily="34" charset="0"/>
              </a:rPr>
              <a:t>aw, economics,</a:t>
            </a:r>
            <a:r>
              <a:rPr lang="en-US" sz="2300" dirty="0">
                <a:solidFill>
                  <a:srgbClr val="050505"/>
                </a:solidFill>
                <a:effectLst/>
                <a:latin typeface="Arial (Headings)"/>
                <a:ea typeface="Times New Roman" panose="02020603050405020304" pitchFamily="18" charset="0"/>
                <a:cs typeface="Arial" panose="020B0604020202020204" pitchFamily="34" charset="0"/>
              </a:rPr>
              <a:t> environment,</a:t>
            </a:r>
            <a:r>
              <a:rPr lang="hy-AM" sz="2300" dirty="0">
                <a:solidFill>
                  <a:srgbClr val="050505"/>
                </a:solidFill>
                <a:effectLst/>
                <a:latin typeface="Arial (Headings)"/>
                <a:ea typeface="Times New Roman" panose="02020603050405020304" pitchFamily="18" charset="0"/>
                <a:cs typeface="Arial" panose="020B0604020202020204" pitchFamily="34" charset="0"/>
              </a:rPr>
              <a:t> management and leadership studies</a:t>
            </a:r>
            <a:r>
              <a:rPr lang="en-US" sz="2300" dirty="0">
                <a:solidFill>
                  <a:srgbClr val="050505"/>
                </a:solidFill>
                <a:effectLst/>
                <a:latin typeface="Arial (Headings)"/>
                <a:ea typeface="Times New Roman" panose="02020603050405020304" pitchFamily="18" charset="0"/>
                <a:cs typeface="Arial" panose="020B0604020202020204" pitchFamily="34" charset="0"/>
              </a:rPr>
              <a:t>. </a:t>
            </a:r>
            <a:endParaRPr lang="en-US" sz="2300" dirty="0">
              <a:latin typeface="Arial (Headings)"/>
              <a:cs typeface="Arial" panose="020B0604020202020204" pitchFamily="34" charset="0"/>
            </a:endParaRPr>
          </a:p>
        </p:txBody>
      </p:sp>
      <p:pic>
        <p:nvPicPr>
          <p:cNvPr id="4" name="Picture 3">
            <a:extLst>
              <a:ext uri="{FF2B5EF4-FFF2-40B4-BE49-F238E27FC236}">
                <a16:creationId xmlns:a16="http://schemas.microsoft.com/office/drawing/2014/main" id="{26218461-9A9D-CA1D-AE08-7CDBC562DA5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0917" y="2759594"/>
            <a:ext cx="4208629" cy="1048413"/>
          </a:xfrm>
          <a:prstGeom prst="rect">
            <a:avLst/>
          </a:prstGeom>
        </p:spPr>
      </p:pic>
    </p:spTree>
    <p:extLst>
      <p:ext uri="{BB962C8B-B14F-4D97-AF65-F5344CB8AC3E}">
        <p14:creationId xmlns:p14="http://schemas.microsoft.com/office/powerpoint/2010/main" val="1373805941"/>
      </p:ext>
    </p:extLst>
  </p:cSld>
  <p:clrMapOvr>
    <a:masterClrMapping/>
  </p:clrMapOvr>
  <p:transition spd="slow" advClick="0" advTm="18000">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768C4C6-13BF-F5A0-B77B-76D1B3FF20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2554" y="1717863"/>
            <a:ext cx="3212442" cy="2893048"/>
          </a:xfrm>
          <a:prstGeom prst="rect">
            <a:avLst/>
          </a:prstGeom>
        </p:spPr>
      </p:pic>
      <p:sp>
        <p:nvSpPr>
          <p:cNvPr id="5" name="TextBox 4">
            <a:extLst>
              <a:ext uri="{FF2B5EF4-FFF2-40B4-BE49-F238E27FC236}">
                <a16:creationId xmlns:a16="http://schemas.microsoft.com/office/drawing/2014/main" id="{33BEF48A-F277-CD12-14B4-3B6A3DB7255F}"/>
              </a:ext>
            </a:extLst>
          </p:cNvPr>
          <p:cNvSpPr txBox="1"/>
          <p:nvPr/>
        </p:nvSpPr>
        <p:spPr>
          <a:xfrm>
            <a:off x="4822834" y="1041742"/>
            <a:ext cx="6818396" cy="2439579"/>
          </a:xfrm>
          <a:prstGeom prst="rect">
            <a:avLst/>
          </a:prstGeom>
          <a:noFill/>
        </p:spPr>
        <p:txBody>
          <a:bodyPr wrap="square">
            <a:spAutoFit/>
          </a:bodyPr>
          <a:lstStyle/>
          <a:p>
            <a:pPr lvl="0" algn="just">
              <a:lnSpc>
                <a:spcPct val="107000"/>
              </a:lnSpc>
              <a:spcAft>
                <a:spcPts val="800"/>
              </a:spcAft>
              <a:buClr>
                <a:srgbClr val="0070C0"/>
              </a:buClr>
            </a:pPr>
            <a:r>
              <a:rPr lang="en-US" sz="2300" dirty="0">
                <a:solidFill>
                  <a:srgbClr val="050505"/>
                </a:solidFill>
                <a:effectLst/>
                <a:latin typeface="Arial (Headings)"/>
                <a:ea typeface="Times New Roman" panose="02020603050405020304" pitchFamily="18" charset="0"/>
                <a:cs typeface="Calibri" panose="020F0502020204030204" pitchFamily="34" charset="0"/>
              </a:rPr>
              <a:t>https://msp.org/publications/journals/ </a:t>
            </a:r>
            <a:endParaRPr lang="hy-AM" sz="2300" dirty="0">
              <a:solidFill>
                <a:srgbClr val="050505"/>
              </a:solidFill>
              <a:effectLst/>
              <a:latin typeface="Arial (Headings)"/>
              <a:ea typeface="Times New Roman" panose="02020603050405020304" pitchFamily="18" charset="0"/>
              <a:cs typeface="Calibri" panose="020F0502020204030204" pitchFamily="34" charset="0"/>
            </a:endParaRPr>
          </a:p>
          <a:p>
            <a:pPr lvl="0" algn="just">
              <a:lnSpc>
                <a:spcPct val="107000"/>
              </a:lnSpc>
              <a:spcAft>
                <a:spcPts val="800"/>
              </a:spcAft>
              <a:buClr>
                <a:srgbClr val="0070C0"/>
              </a:buClr>
            </a:pPr>
            <a:r>
              <a:rPr lang="en-US" sz="2300" dirty="0">
                <a:solidFill>
                  <a:srgbClr val="050505"/>
                </a:solidFill>
                <a:effectLst/>
                <a:latin typeface="Arial (Headings)"/>
                <a:ea typeface="Times New Roman" panose="02020603050405020304" pitchFamily="18" charset="0"/>
                <a:cs typeface="Calibri" panose="020F0502020204030204" pitchFamily="34" charset="0"/>
              </a:rPr>
              <a:t>MSP </a:t>
            </a:r>
            <a:r>
              <a:rPr lang="hy-AM" sz="2300" dirty="0">
                <a:solidFill>
                  <a:srgbClr val="050505"/>
                </a:solidFill>
                <a:effectLst/>
                <a:latin typeface="Arial (Headings)"/>
                <a:ea typeface="Times New Roman" panose="02020603050405020304" pitchFamily="18" charset="0"/>
                <a:cs typeface="Calibri" panose="020F0502020204030204" pitchFamily="34" charset="0"/>
              </a:rPr>
              <a:t>ամսագրերի հավաքածուն ներառում է մաթեմատիկայի և հարակից գիտությունների 17 վերանայված ամսագիր, որոնք ներառում են նյութեր մաթեմատիկա, մեխանիկա և ճարտարագիտություն ուղղություններով:</a:t>
            </a:r>
            <a:endParaRPr lang="en-US" sz="2300" dirty="0">
              <a:effectLst/>
              <a:latin typeface="Arial (Headings)"/>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52D813B5-B933-75EA-065E-DC837570D35B}"/>
              </a:ext>
            </a:extLst>
          </p:cNvPr>
          <p:cNvSpPr txBox="1"/>
          <p:nvPr/>
        </p:nvSpPr>
        <p:spPr>
          <a:xfrm>
            <a:off x="4929836" y="3640132"/>
            <a:ext cx="6094378" cy="1941557"/>
          </a:xfrm>
          <a:prstGeom prst="rect">
            <a:avLst/>
          </a:prstGeom>
          <a:noFill/>
        </p:spPr>
        <p:txBody>
          <a:bodyPr wrap="square">
            <a:spAutoFit/>
          </a:bodyPr>
          <a:lstStyle/>
          <a:p>
            <a:pPr lvl="0" algn="just">
              <a:lnSpc>
                <a:spcPct val="106000"/>
              </a:lnSpc>
              <a:spcAft>
                <a:spcPts val="800"/>
              </a:spcAft>
            </a:pPr>
            <a:r>
              <a:rPr lang="en-US" sz="2300" kern="100" dirty="0">
                <a:solidFill>
                  <a:srgbClr val="050505"/>
                </a:solidFill>
                <a:effectLst/>
                <a:latin typeface="Arial (Headings)"/>
                <a:ea typeface="Times New Roman" panose="02020603050405020304" pitchFamily="18" charset="0"/>
                <a:cs typeface="Calibri" panose="020F0502020204030204" pitchFamily="34" charset="0"/>
              </a:rPr>
              <a:t>MSP </a:t>
            </a:r>
            <a:r>
              <a:rPr lang="hy-AM" sz="2300" kern="100" dirty="0">
                <a:solidFill>
                  <a:srgbClr val="050505"/>
                </a:solidFill>
                <a:effectLst/>
                <a:latin typeface="Arial (Headings)"/>
                <a:ea typeface="Times New Roman" panose="02020603050405020304" pitchFamily="18" charset="0"/>
                <a:cs typeface="Calibri" panose="020F0502020204030204" pitchFamily="34" charset="0"/>
              </a:rPr>
              <a:t>collection currently includes 17 peer reviewed journals in mathematics and related sciences. New titles will be automatically added to the collection.</a:t>
            </a:r>
            <a:r>
              <a:rPr lang="en-US" sz="2300" kern="100" dirty="0">
                <a:solidFill>
                  <a:srgbClr val="050505"/>
                </a:solidFill>
                <a:effectLst/>
                <a:latin typeface="Arial (Headings)"/>
                <a:ea typeface="Times New Roman" panose="02020603050405020304" pitchFamily="18" charset="0"/>
                <a:cs typeface="Calibri" panose="020F0502020204030204" pitchFamily="34" charset="0"/>
              </a:rPr>
              <a:t>Subject coverage-m</a:t>
            </a:r>
            <a:r>
              <a:rPr lang="hy-AM" sz="2300" kern="100" dirty="0">
                <a:solidFill>
                  <a:srgbClr val="050505"/>
                </a:solidFill>
                <a:effectLst/>
                <a:latin typeface="Arial (Headings)"/>
                <a:ea typeface="Times New Roman" panose="02020603050405020304" pitchFamily="18" charset="0"/>
                <a:cs typeface="Calibri" panose="020F0502020204030204" pitchFamily="34" charset="0"/>
              </a:rPr>
              <a:t>athematics, mechanics &amp; engineering</a:t>
            </a:r>
            <a:r>
              <a:rPr lang="en-US" sz="2300" kern="100" dirty="0">
                <a:solidFill>
                  <a:srgbClr val="050505"/>
                </a:solidFill>
                <a:effectLst/>
                <a:latin typeface="Arial (Headings)"/>
                <a:ea typeface="Times New Roman" panose="02020603050405020304" pitchFamily="18" charset="0"/>
                <a:cs typeface="Calibri" panose="020F0502020204030204" pitchFamily="34" charset="0"/>
              </a:rPr>
              <a:t>. </a:t>
            </a:r>
            <a:endParaRPr lang="en-US" sz="2300" kern="100" dirty="0">
              <a:effectLst/>
              <a:latin typeface="Arial (Headings)"/>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5776411"/>
      </p:ext>
    </p:extLst>
  </p:cSld>
  <p:clrMapOvr>
    <a:masterClrMapping/>
  </p:clrMapOvr>
  <p:transition spd="slow" advClick="0" advTm="18000">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455D540-9B48-5990-29E8-30ACF5B4B0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hidden">
          <a:xfrm>
            <a:off x="416668" y="1723215"/>
            <a:ext cx="4797358" cy="3043338"/>
          </a:xfrm>
          <a:prstGeom prst="rect">
            <a:avLst/>
          </a:prstGeom>
        </p:spPr>
      </p:pic>
      <p:sp>
        <p:nvSpPr>
          <p:cNvPr id="5" name="TextBox 4">
            <a:extLst>
              <a:ext uri="{FF2B5EF4-FFF2-40B4-BE49-F238E27FC236}">
                <a16:creationId xmlns:a16="http://schemas.microsoft.com/office/drawing/2014/main" id="{2299C157-0B28-96ED-CF33-B2E646C25BF2}"/>
              </a:ext>
            </a:extLst>
          </p:cNvPr>
          <p:cNvSpPr txBox="1"/>
          <p:nvPr/>
        </p:nvSpPr>
        <p:spPr bwMode="hidden">
          <a:xfrm>
            <a:off x="5680954" y="604366"/>
            <a:ext cx="6094378" cy="3205365"/>
          </a:xfrm>
          <a:prstGeom prst="rect">
            <a:avLst/>
          </a:prstGeom>
          <a:solidFill>
            <a:schemeClr val="bg1"/>
          </a:solidFill>
          <a:ln>
            <a:solidFill>
              <a:schemeClr val="bg1"/>
            </a:solidFill>
          </a:ln>
        </p:spPr>
        <p:txBody>
          <a:bodyPr wrap="square">
            <a:spAutoFit/>
          </a:bodyPr>
          <a:lstStyle/>
          <a:p>
            <a:pPr lvl="0">
              <a:lnSpc>
                <a:spcPct val="107000"/>
              </a:lnSpc>
              <a:spcAft>
                <a:spcPts val="800"/>
              </a:spcAft>
              <a:buClr>
                <a:srgbClr val="0070C0"/>
              </a:buClr>
            </a:pPr>
            <a:r>
              <a:rPr lang="en-US" sz="2300" dirty="0">
                <a:effectLst/>
                <a:latin typeface="+mj-lt"/>
                <a:ea typeface="Times New Roman" panose="02020603050405020304" pitchFamily="18" charset="0"/>
                <a:cs typeface="Calibri" panose="020F0502020204030204" pitchFamily="34" charset="0"/>
                <a:hlinkClick r:id="rId3"/>
              </a:rPr>
              <a:t>https://journals.openedition.org/?lang=en</a:t>
            </a:r>
            <a:endParaRPr lang="hy-AM" sz="2300" dirty="0">
              <a:effectLst/>
              <a:latin typeface="+mj-lt"/>
              <a:ea typeface="Times New Roman" panose="02020603050405020304" pitchFamily="18" charset="0"/>
              <a:cs typeface="Calibri" panose="020F0502020204030204" pitchFamily="34" charset="0"/>
            </a:endParaRPr>
          </a:p>
          <a:p>
            <a:pPr lvl="0">
              <a:lnSpc>
                <a:spcPct val="107000"/>
              </a:lnSpc>
              <a:spcAft>
                <a:spcPts val="800"/>
              </a:spcAft>
              <a:buClr>
                <a:srgbClr val="0070C0"/>
              </a:buClr>
            </a:pPr>
            <a:r>
              <a:rPr lang="hy-AM" sz="2300" dirty="0">
                <a:effectLst/>
                <a:latin typeface="+mj-lt"/>
                <a:ea typeface="Times New Roman" panose="02020603050405020304" pitchFamily="18" charset="0"/>
                <a:cs typeface="Calibri" panose="020F0502020204030204" pitchFamily="34" charset="0"/>
              </a:rPr>
              <a:t>Հումանիտար և սոցիալական գիտությունների 175 միջազային ամսագրեր բաց են տարբեր ֆորմատներով տարբեր էլեկտրոնային կրիչների համար։ Հրատարակությունների 80%-ը ֆրանսերեն են, կան նաև անգլերեն, իսպաներեն, իտալերեն, գերմաներեն, պորտուգալերեն։</a:t>
            </a:r>
            <a:endParaRPr lang="en-US" sz="2300" dirty="0">
              <a:effectLst/>
              <a:latin typeface="+mj-lt"/>
              <a:ea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78A7484A-7BDD-B28D-6714-B98895FC17A1}"/>
              </a:ext>
            </a:extLst>
          </p:cNvPr>
          <p:cNvSpPr txBox="1"/>
          <p:nvPr/>
        </p:nvSpPr>
        <p:spPr>
          <a:xfrm>
            <a:off x="5680954" y="3936910"/>
            <a:ext cx="6094378" cy="2316724"/>
          </a:xfrm>
          <a:prstGeom prst="rect">
            <a:avLst/>
          </a:prstGeom>
          <a:noFill/>
        </p:spPr>
        <p:txBody>
          <a:bodyPr wrap="square">
            <a:spAutoFit/>
          </a:bodyPr>
          <a:lstStyle/>
          <a:p>
            <a:pPr lvl="0">
              <a:lnSpc>
                <a:spcPct val="106000"/>
              </a:lnSpc>
              <a:spcAft>
                <a:spcPts val="800"/>
              </a:spcAft>
            </a:pPr>
            <a:r>
              <a:rPr lang="en-US" sz="2300" kern="100" dirty="0">
                <a:solidFill>
                  <a:srgbClr val="000000"/>
                </a:solidFill>
                <a:effectLst/>
                <a:latin typeface="Arial (Headings)"/>
                <a:ea typeface="Times New Roman" panose="02020603050405020304" pitchFamily="18" charset="0"/>
                <a:cs typeface="Arial" panose="020B0604020202020204" pitchFamily="34" charset="0"/>
              </a:rPr>
              <a:t>It </a:t>
            </a:r>
            <a:r>
              <a:rPr lang="hy-AM" sz="2300" kern="100" dirty="0">
                <a:solidFill>
                  <a:srgbClr val="000000"/>
                </a:solidFill>
                <a:effectLst/>
                <a:latin typeface="Arial (Headings)"/>
                <a:ea typeface="Times New Roman" panose="02020603050405020304" pitchFamily="18" charset="0"/>
                <a:cs typeface="Arial" panose="020B0604020202020204" pitchFamily="34" charset="0"/>
              </a:rPr>
              <a:t>is a bundle of 175 journals in the Humanities and Social Sciences, published by university presses and small academic publishers. About 80% of the publications are in French. Other main languages are English, Spanish, Italian and Portuguese.</a:t>
            </a:r>
            <a:endParaRPr lang="en-US" sz="2300" kern="100" dirty="0">
              <a:effectLst/>
              <a:latin typeface="Arial (Headings)"/>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977134685"/>
      </p:ext>
    </p:extLst>
  </p:cSld>
  <p:clrMapOvr>
    <a:masterClrMapping/>
  </p:clrMapOvr>
  <p:transition spd="slow" advClick="0" advTm="18000">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80502FD-674C-B70F-57C8-E3D792EC79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5338" y="1594880"/>
            <a:ext cx="4053394" cy="3547556"/>
          </a:xfrm>
          <a:prstGeom prst="rect">
            <a:avLst/>
          </a:prstGeom>
        </p:spPr>
      </p:pic>
      <p:sp>
        <p:nvSpPr>
          <p:cNvPr id="5" name="TextBox 4">
            <a:extLst>
              <a:ext uri="{FF2B5EF4-FFF2-40B4-BE49-F238E27FC236}">
                <a16:creationId xmlns:a16="http://schemas.microsoft.com/office/drawing/2014/main" id="{24A5B05C-3624-A625-196B-8250C94087EC}"/>
              </a:ext>
            </a:extLst>
          </p:cNvPr>
          <p:cNvSpPr txBox="1"/>
          <p:nvPr/>
        </p:nvSpPr>
        <p:spPr>
          <a:xfrm>
            <a:off x="4819243" y="1076721"/>
            <a:ext cx="7160369" cy="2923877"/>
          </a:xfrm>
          <a:prstGeom prst="rect">
            <a:avLst/>
          </a:prstGeom>
          <a:noFill/>
        </p:spPr>
        <p:txBody>
          <a:bodyPr wrap="square">
            <a:spAutoFit/>
          </a:bodyPr>
          <a:lstStyle/>
          <a:p>
            <a:r>
              <a:rPr lang="en-US" sz="2300" dirty="0">
                <a:solidFill>
                  <a:srgbClr val="050505"/>
                </a:solidFill>
                <a:latin typeface="+mj-lt"/>
                <a:ea typeface="Times New Roman" panose="02020603050405020304" pitchFamily="18" charset="0"/>
                <a:hlinkClick r:id="rId3"/>
              </a:rPr>
              <a:t>https://uk.sagepub.com/en-gb/eur/home</a:t>
            </a:r>
            <a:endParaRPr lang="hy-AM" sz="2300" dirty="0">
              <a:solidFill>
                <a:srgbClr val="050505"/>
              </a:solidFill>
              <a:latin typeface="+mj-lt"/>
              <a:ea typeface="Times New Roman" panose="02020603050405020304" pitchFamily="18" charset="0"/>
            </a:endParaRPr>
          </a:p>
          <a:p>
            <a:r>
              <a:rPr lang="hy-AM" sz="2300" dirty="0">
                <a:solidFill>
                  <a:srgbClr val="050505"/>
                </a:solidFill>
                <a:latin typeface="+mj-lt"/>
                <a:ea typeface="Times New Roman" panose="02020603050405020304" pitchFamily="18" charset="0"/>
              </a:rPr>
              <a:t>Ա</a:t>
            </a:r>
            <a:r>
              <a:rPr lang="hy-AM" sz="2300" dirty="0">
                <a:solidFill>
                  <a:srgbClr val="050505"/>
                </a:solidFill>
                <a:effectLst/>
                <a:latin typeface="+mj-lt"/>
                <a:ea typeface="Times New Roman" panose="02020603050405020304" pitchFamily="18" charset="0"/>
              </a:rPr>
              <a:t>մսագրերի ժողովածուն պարունակում է միջազգային առաջատար հեղինակավոր ամսագրեր` բիզնեսի, հումանիտար, սոցիալական գիտությունների, տեխնոլոգիաների և բժշկության ոլորտներում: </a:t>
            </a:r>
            <a:r>
              <a:rPr lang="hy-AM" sz="2300" dirty="0">
                <a:solidFill>
                  <a:srgbClr val="050505"/>
                </a:solidFill>
                <a:latin typeface="+mj-lt"/>
                <a:ea typeface="Times New Roman" panose="02020603050405020304" pitchFamily="18" charset="0"/>
              </a:rPr>
              <a:t>Հ</a:t>
            </a:r>
            <a:r>
              <a:rPr lang="hy-AM" sz="2300" dirty="0">
                <a:solidFill>
                  <a:srgbClr val="050505"/>
                </a:solidFill>
                <a:effectLst/>
                <a:latin typeface="+mj-lt"/>
                <a:ea typeface="Times New Roman" panose="02020603050405020304" pitchFamily="18" charset="0"/>
              </a:rPr>
              <a:t>ավաքածուն ներառում է ավելի քան 1000 վերնագիր և անընդհատ թարմացվում է նոր հանդեսներով։</a:t>
            </a:r>
            <a:endParaRPr lang="en-US" sz="2300" dirty="0">
              <a:solidFill>
                <a:srgbClr val="050505"/>
              </a:solidFill>
              <a:effectLst/>
              <a:latin typeface="+mj-lt"/>
              <a:ea typeface="Times New Roman" panose="02020603050405020304" pitchFamily="18" charset="0"/>
            </a:endParaRPr>
          </a:p>
        </p:txBody>
      </p:sp>
      <p:sp>
        <p:nvSpPr>
          <p:cNvPr id="7" name="TextBox 6">
            <a:extLst>
              <a:ext uri="{FF2B5EF4-FFF2-40B4-BE49-F238E27FC236}">
                <a16:creationId xmlns:a16="http://schemas.microsoft.com/office/drawing/2014/main" id="{1A77724E-11EF-0235-0589-B31D8782E4F0}"/>
              </a:ext>
            </a:extLst>
          </p:cNvPr>
          <p:cNvSpPr txBox="1"/>
          <p:nvPr/>
        </p:nvSpPr>
        <p:spPr>
          <a:xfrm>
            <a:off x="4954013" y="4034441"/>
            <a:ext cx="6729109" cy="2215991"/>
          </a:xfrm>
          <a:prstGeom prst="rect">
            <a:avLst/>
          </a:prstGeom>
          <a:noFill/>
        </p:spPr>
        <p:txBody>
          <a:bodyPr wrap="square">
            <a:spAutoFit/>
          </a:bodyPr>
          <a:lstStyle/>
          <a:p>
            <a:r>
              <a:rPr lang="en-US" sz="2300" dirty="0">
                <a:effectLst/>
                <a:latin typeface="Arial (Headings)"/>
                <a:ea typeface="Times New Roman" panose="02020603050405020304" pitchFamily="18" charset="0"/>
                <a:cs typeface="Arial" panose="020B0604020202020204" pitchFamily="34" charset="0"/>
              </a:rPr>
              <a:t>J</a:t>
            </a:r>
            <a:r>
              <a:rPr lang="hy-AM" sz="2300" dirty="0">
                <a:effectLst/>
                <a:latin typeface="Arial (Headings)"/>
                <a:ea typeface="Times New Roman" panose="02020603050405020304" pitchFamily="18" charset="0"/>
                <a:cs typeface="Arial" panose="020B0604020202020204" pitchFamily="34" charset="0"/>
              </a:rPr>
              <a:t>ournals collection contains leading international peer-reviewed journals in a wide range of subject areas, including business, humanities, social science, and science, technology and medicine. The Collection </a:t>
            </a:r>
            <a:r>
              <a:rPr lang="en-US" sz="2300" dirty="0">
                <a:effectLst/>
                <a:latin typeface="Arial (Headings)"/>
                <a:ea typeface="Times New Roman" panose="02020603050405020304" pitchFamily="18" charset="0"/>
                <a:cs typeface="Arial" panose="020B0604020202020204" pitchFamily="34" charset="0"/>
              </a:rPr>
              <a:t>comprises over </a:t>
            </a:r>
            <a:r>
              <a:rPr lang="hy-AM" sz="2300" dirty="0">
                <a:latin typeface="Arial (Headings)"/>
                <a:ea typeface="Times New Roman" panose="02020603050405020304" pitchFamily="18" charset="0"/>
                <a:cs typeface="Arial" panose="020B0604020202020204" pitchFamily="34" charset="0"/>
              </a:rPr>
              <a:t>1000</a:t>
            </a:r>
            <a:r>
              <a:rPr lang="hy-AM" sz="2300" dirty="0">
                <a:effectLst/>
                <a:latin typeface="Arial (Headings)"/>
                <a:ea typeface="Times New Roman" panose="02020603050405020304" pitchFamily="18" charset="0"/>
                <a:cs typeface="Arial" panose="020B0604020202020204" pitchFamily="34" charset="0"/>
              </a:rPr>
              <a:t> titles</a:t>
            </a:r>
            <a:r>
              <a:rPr lang="en-US" sz="2300" dirty="0">
                <a:effectLst/>
                <a:latin typeface="Arial (Headings)"/>
                <a:ea typeface="Times New Roman" panose="02020603050405020304" pitchFamily="18" charset="0"/>
                <a:cs typeface="Arial" panose="020B0604020202020204" pitchFamily="34" charset="0"/>
              </a:rPr>
              <a:t> and it continuously </a:t>
            </a:r>
            <a:r>
              <a:rPr lang="en-US" sz="2300" dirty="0">
                <a:latin typeface="Arial (Headings)"/>
                <a:ea typeface="Times New Roman" panose="02020603050405020304" pitchFamily="18" charset="0"/>
                <a:cs typeface="Arial" panose="020B0604020202020204" pitchFamily="34" charset="0"/>
              </a:rPr>
              <a:t>updated with new journals.</a:t>
            </a:r>
            <a:endParaRPr lang="en-US" sz="2300" dirty="0">
              <a:latin typeface="Arial (Headings)"/>
              <a:cs typeface="Arial" panose="020B0604020202020204" pitchFamily="34" charset="0"/>
            </a:endParaRPr>
          </a:p>
        </p:txBody>
      </p:sp>
    </p:spTree>
    <p:extLst>
      <p:ext uri="{BB962C8B-B14F-4D97-AF65-F5344CB8AC3E}">
        <p14:creationId xmlns:p14="http://schemas.microsoft.com/office/powerpoint/2010/main" val="1858454072"/>
      </p:ext>
    </p:extLst>
  </p:cSld>
  <p:clrMapOvr>
    <a:masterClrMapping/>
  </p:clrMapOvr>
  <p:transition spd="slow" advClick="0" advTm="18000">
    <p:push dir="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1087</TotalTime>
  <Words>911</Words>
  <Application>Microsoft Office PowerPoint</Application>
  <PresentationFormat>Widescreen</PresentationFormat>
  <Paragraphs>37</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Arial (Headings)</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COMP</dc:creator>
  <cp:lastModifiedBy>YHU Library</cp:lastModifiedBy>
  <cp:revision>18</cp:revision>
  <dcterms:created xsi:type="dcterms:W3CDTF">2025-06-12T10:55:51Z</dcterms:created>
  <dcterms:modified xsi:type="dcterms:W3CDTF">2025-09-04T10:00:54Z</dcterms:modified>
</cp:coreProperties>
</file>